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47" r:id="rId2"/>
    <p:sldId id="348" r:id="rId3"/>
    <p:sldId id="257" r:id="rId4"/>
    <p:sldId id="357" r:id="rId5"/>
    <p:sldId id="259" r:id="rId6"/>
    <p:sldId id="261" r:id="rId7"/>
    <p:sldId id="358" r:id="rId8"/>
    <p:sldId id="359" r:id="rId9"/>
    <p:sldId id="360" r:id="rId10"/>
    <p:sldId id="361" r:id="rId11"/>
    <p:sldId id="362" r:id="rId12"/>
    <p:sldId id="363" r:id="rId13"/>
    <p:sldId id="364"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262" r:id="rId27"/>
    <p:sldId id="263" r:id="rId28"/>
    <p:sldId id="264" r:id="rId29"/>
    <p:sldId id="268" r:id="rId30"/>
    <p:sldId id="269" r:id="rId31"/>
    <p:sldId id="270" r:id="rId32"/>
    <p:sldId id="271" r:id="rId33"/>
    <p:sldId id="272" r:id="rId34"/>
    <p:sldId id="377"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96" r:id="rId54"/>
    <p:sldId id="397" r:id="rId55"/>
    <p:sldId id="398" r:id="rId56"/>
    <p:sldId id="399" r:id="rId57"/>
    <p:sldId id="400" r:id="rId58"/>
    <p:sldId id="401" r:id="rId59"/>
    <p:sldId id="402" r:id="rId60"/>
    <p:sldId id="403" r:id="rId61"/>
    <p:sldId id="404" r:id="rId62"/>
    <p:sldId id="405" r:id="rId63"/>
    <p:sldId id="406" r:id="rId64"/>
    <p:sldId id="407" r:id="rId65"/>
    <p:sldId id="408" r:id="rId66"/>
    <p:sldId id="409" r:id="rId67"/>
    <p:sldId id="410" r:id="rId68"/>
    <p:sldId id="411" r:id="rId69"/>
    <p:sldId id="412" r:id="rId70"/>
    <p:sldId id="413" r:id="rId71"/>
    <p:sldId id="414" r:id="rId72"/>
    <p:sldId id="415" r:id="rId73"/>
    <p:sldId id="416" r:id="rId74"/>
    <p:sldId id="417" r:id="rId75"/>
    <p:sldId id="418" r:id="rId76"/>
    <p:sldId id="419" r:id="rId77"/>
    <p:sldId id="420" r:id="rId78"/>
    <p:sldId id="421" r:id="rId79"/>
    <p:sldId id="422" r:id="rId80"/>
    <p:sldId id="423" r:id="rId81"/>
    <p:sldId id="424" r:id="rId82"/>
    <p:sldId id="425" r:id="rId83"/>
    <p:sldId id="426" r:id="rId84"/>
    <p:sldId id="427" r:id="rId85"/>
    <p:sldId id="428" r:id="rId86"/>
    <p:sldId id="429" r:id="rId87"/>
    <p:sldId id="430" r:id="rId88"/>
    <p:sldId id="431" r:id="rId89"/>
    <p:sldId id="432" r:id="rId90"/>
    <p:sldId id="43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jenkins" initials="l" lastIdx="1" clrIdx="0">
    <p:extLst>
      <p:ext uri="{19B8F6BF-5375-455C-9EA6-DF929625EA0E}">
        <p15:presenceInfo xmlns:p15="http://schemas.microsoft.com/office/powerpoint/2012/main" userId="ljenkin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956" autoAdjust="0"/>
    <p:restoredTop sz="80193" autoAdjust="0"/>
  </p:normalViewPr>
  <p:slideViewPr>
    <p:cSldViewPr snapToGrid="0">
      <p:cViewPr varScale="1">
        <p:scale>
          <a:sx n="71" d="100"/>
          <a:sy n="71" d="100"/>
        </p:scale>
        <p:origin x="1584" y="82"/>
      </p:cViewPr>
      <p:guideLst>
        <p:guide orient="horz" pos="2160"/>
        <p:guide pos="3840"/>
      </p:guideLst>
    </p:cSldViewPr>
  </p:slideViewPr>
  <p:notesTextViewPr>
    <p:cViewPr>
      <p:scale>
        <a:sx n="1" d="1"/>
        <a:sy n="1" d="1"/>
      </p:scale>
      <p:origin x="0" y="0"/>
    </p:cViewPr>
  </p:notesTextViewPr>
  <p:sorterViewPr>
    <p:cViewPr>
      <p:scale>
        <a:sx n="100" d="100"/>
        <a:sy n="100" d="100"/>
      </p:scale>
      <p:origin x="0" y="-289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2-25T19:24:05.090" idx="1">
    <p:pos x="728" y="3576"/>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4E2DE-1831-414E-BC66-9EAEECED15FB}" type="datetimeFigureOut">
              <a:rPr lang="en-US" smtClean="0"/>
              <a:pPr/>
              <a:t>2/25/2015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3E5A4-3EA6-4315-8CCE-4FFCED8523B4}" type="slidenum">
              <a:rPr lang="en-US" smtClean="0"/>
              <a:pPr/>
              <a:t>‹#›</a:t>
            </a:fld>
            <a:endParaRPr lang="en-US"/>
          </a:p>
        </p:txBody>
      </p:sp>
    </p:spTree>
    <p:extLst>
      <p:ext uri="{BB962C8B-B14F-4D97-AF65-F5344CB8AC3E}">
        <p14:creationId xmlns:p14="http://schemas.microsoft.com/office/powerpoint/2010/main" val="183372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we talk about the relationship</a:t>
            </a:r>
            <a:r>
              <a:rPr lang="en-US" baseline="0" dirty="0" smtClean="0"/>
              <a:t> it is important to note the differences between causation and correlation. Just because to variable are correlated does not mean that they are caused by each other. They could both be caused by a third parameter. </a:t>
            </a:r>
          </a:p>
          <a:p>
            <a:r>
              <a:rPr lang="en-US" baseline="0" dirty="0" smtClean="0"/>
              <a:t>As an examples think of the hypothesis that says “Nation with more TV sets have higher life expectancy.” . While these two variables are correlated they to not have a casual relationship. I.e. having more number of TV </a:t>
            </a:r>
          </a:p>
          <a:p>
            <a:r>
              <a:rPr lang="en-US" baseline="0" dirty="0" smtClean="0"/>
              <a:t>Sets does not cause higher life expectancy. </a:t>
            </a:r>
          </a:p>
          <a:p>
            <a:r>
              <a:rPr lang="en-US" baseline="0" dirty="0" smtClean="0"/>
              <a:t>As another example, suppose variable A is the grass growth per week and B is the average depth of the local reservoir. While they are both correlated, they are both be caused by a third variable, i.e., the amount of rain. Thus while they have correlation relationship they do not have causation relationship.    </a:t>
            </a:r>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3</a:t>
            </a:fld>
            <a:endParaRPr lang="en-US"/>
          </a:p>
        </p:txBody>
      </p:sp>
    </p:spTree>
    <p:extLst>
      <p:ext uri="{BB962C8B-B14F-4D97-AF65-F5344CB8AC3E}">
        <p14:creationId xmlns:p14="http://schemas.microsoft.com/office/powerpoint/2010/main" val="3035392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a:t>
            </a:r>
            <a:r>
              <a:rPr lang="en-US" baseline="0" dirty="0" smtClean="0"/>
              <a:t> the continue of steps we took to get least value.</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12</a:t>
            </a:fld>
            <a:endParaRPr lang="en-US"/>
          </a:p>
        </p:txBody>
      </p:sp>
    </p:spTree>
    <p:extLst>
      <p:ext uri="{BB962C8B-B14F-4D97-AF65-F5344CB8AC3E}">
        <p14:creationId xmlns:p14="http://schemas.microsoft.com/office/powerpoint/2010/main" val="311802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you end up</a:t>
            </a:r>
            <a:r>
              <a:rPr lang="en-US" baseline="0" dirty="0" smtClean="0"/>
              <a:t> in the least point. As you see are there any other least values, is this the least value? Why don’t we step other way? Does that leads to different value? </a:t>
            </a:r>
          </a:p>
          <a:p>
            <a:r>
              <a:rPr lang="en-US" baseline="0" dirty="0" smtClean="0"/>
              <a:t>Lets discuss.</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13</a:t>
            </a:fld>
            <a:endParaRPr lang="en-US"/>
          </a:p>
        </p:txBody>
      </p:sp>
    </p:spTree>
    <p:extLst>
      <p:ext uri="{BB962C8B-B14F-4D97-AF65-F5344CB8AC3E}">
        <p14:creationId xmlns:p14="http://schemas.microsoft.com/office/powerpoint/2010/main" val="2672600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the gradient descent,</a:t>
            </a:r>
            <a:r>
              <a:rPr lang="en-US" baseline="0" dirty="0" smtClean="0"/>
              <a:t> on every step we are going to look at the entire data set. It turns out to be very good algorithm, but when we have many data sets, for example one million, we have to perform the sum from one to m values for every step of gradient descent. In stochastic gradient descent we perform the one step of update with one instance and second update with second instance..which leads to finish the update in very less time when compared with other batch gradient descent.</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16</a:t>
            </a:fld>
            <a:endParaRPr lang="en-US"/>
          </a:p>
        </p:txBody>
      </p:sp>
    </p:spTree>
    <p:extLst>
      <p:ext uri="{BB962C8B-B14F-4D97-AF65-F5344CB8AC3E}">
        <p14:creationId xmlns:p14="http://schemas.microsoft.com/office/powerpoint/2010/main" val="756485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you can see,</a:t>
            </a:r>
            <a:r>
              <a:rPr lang="en-US" baseline="0" dirty="0" smtClean="0"/>
              <a:t> stochastic gradient descent will leads you to a graph only with one lease value. So no matter you step in different direction you will end up in same position.</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17</a:t>
            </a:fld>
            <a:endParaRPr lang="en-US"/>
          </a:p>
        </p:txBody>
      </p:sp>
    </p:spTree>
    <p:extLst>
      <p:ext uri="{BB962C8B-B14F-4D97-AF65-F5344CB8AC3E}">
        <p14:creationId xmlns:p14="http://schemas.microsoft.com/office/powerpoint/2010/main" val="278291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the previous two algorithms we try to minimize the value of J(</a:t>
            </a:r>
            <a:r>
              <a:rPr lang="az-Cyrl-AZ" dirty="0" smtClean="0"/>
              <a:t>Ѳ</a:t>
            </a:r>
            <a:r>
              <a:rPr lang="en-US" dirty="0" smtClean="0"/>
              <a:t>),</a:t>
            </a:r>
            <a:r>
              <a:rPr lang="en-US" baseline="0" dirty="0" smtClean="0"/>
              <a:t> but in Matrix Derivatives we try to find the value of </a:t>
            </a:r>
            <a:r>
              <a:rPr lang="az-Cyrl-AZ" dirty="0" smtClean="0"/>
              <a:t>Ѳ</a:t>
            </a:r>
            <a:r>
              <a:rPr lang="en-US" dirty="0" smtClean="0"/>
              <a:t> for which the value of J(</a:t>
            </a:r>
            <a:r>
              <a:rPr lang="az-Cyrl-AZ" dirty="0" smtClean="0"/>
              <a:t>Ѳ</a:t>
            </a:r>
            <a:r>
              <a:rPr lang="en-US" dirty="0" smtClean="0"/>
              <a:t>) is minimum. Here we represent</a:t>
            </a:r>
            <a:r>
              <a:rPr lang="en-US" baseline="0" dirty="0" smtClean="0"/>
              <a:t> the values of input set and output as matrices and which leads the J(</a:t>
            </a:r>
            <a:r>
              <a:rPr lang="az-Cyrl-AZ" dirty="0" smtClean="0"/>
              <a:t>Ѳ</a:t>
            </a:r>
            <a:r>
              <a:rPr lang="en-US" dirty="0" smtClean="0"/>
              <a:t>) as a matrix . We assume</a:t>
            </a:r>
            <a:r>
              <a:rPr lang="en-US" baseline="0" dirty="0" smtClean="0"/>
              <a:t> the value of J(</a:t>
            </a:r>
            <a:r>
              <a:rPr lang="az-Cyrl-AZ" dirty="0" smtClean="0"/>
              <a:t>Ѳ</a:t>
            </a:r>
            <a:r>
              <a:rPr lang="en-US" dirty="0" smtClean="0"/>
              <a:t>) as 0, in order</a:t>
            </a:r>
            <a:r>
              <a:rPr lang="en-US" baseline="0" dirty="0" smtClean="0"/>
              <a:t> to minimize the J(</a:t>
            </a:r>
            <a:r>
              <a:rPr lang="az-Cyrl-AZ" dirty="0" smtClean="0"/>
              <a:t>Ѳ</a:t>
            </a:r>
            <a:r>
              <a:rPr lang="en-US" dirty="0" smtClean="0"/>
              <a:t>) with</a:t>
            </a:r>
            <a:r>
              <a:rPr lang="en-US" baseline="0" dirty="0" smtClean="0"/>
              <a:t> respect to </a:t>
            </a:r>
            <a:r>
              <a:rPr lang="az-Cyrl-AZ" dirty="0" smtClean="0"/>
              <a:t>Ѳ</a:t>
            </a:r>
            <a:r>
              <a:rPr lang="en-US" dirty="0" smtClean="0"/>
              <a:t>.</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18</a:t>
            </a:fld>
            <a:endParaRPr lang="en-US"/>
          </a:p>
        </p:txBody>
      </p:sp>
    </p:spTree>
    <p:extLst>
      <p:ext uri="{BB962C8B-B14F-4D97-AF65-F5344CB8AC3E}">
        <p14:creationId xmlns:p14="http://schemas.microsoft.com/office/powerpoint/2010/main" val="486969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19</a:t>
            </a:fld>
            <a:endParaRPr lang="en-US"/>
          </a:p>
        </p:txBody>
      </p:sp>
    </p:spTree>
    <p:extLst>
      <p:ext uri="{BB962C8B-B14F-4D97-AF65-F5344CB8AC3E}">
        <p14:creationId xmlns:p14="http://schemas.microsoft.com/office/powerpoint/2010/main" val="3290379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repeating steps of gradient descent</a:t>
            </a:r>
            <a:r>
              <a:rPr lang="en-US" baseline="0" dirty="0" smtClean="0"/>
              <a:t> several times, you will end up with a straight line as above.</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20</a:t>
            </a:fld>
            <a:endParaRPr lang="en-US"/>
          </a:p>
        </p:txBody>
      </p:sp>
    </p:spTree>
    <p:extLst>
      <p:ext uri="{BB962C8B-B14F-4D97-AF65-F5344CB8AC3E}">
        <p14:creationId xmlns:p14="http://schemas.microsoft.com/office/powerpoint/2010/main" val="634197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LWR requires the entire data set every time you try to make a prediction making it much more computationally expensive compared to the simple linear regression. We have to do this because every time we try to make a prediction we are constructing a regression line that’s local to the data point of our interest.</a:t>
            </a:r>
          </a:p>
          <a:p>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23</a:t>
            </a:fld>
            <a:endParaRPr lang="en-US"/>
          </a:p>
        </p:txBody>
      </p:sp>
    </p:spTree>
    <p:extLst>
      <p:ext uri="{BB962C8B-B14F-4D97-AF65-F5344CB8AC3E}">
        <p14:creationId xmlns:p14="http://schemas.microsoft.com/office/powerpoint/2010/main" val="957646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 is the</a:t>
            </a:r>
            <a:r>
              <a:rPr lang="en-US" baseline="0" dirty="0" smtClean="0"/>
              <a:t> bandwidth parameter, which defines the range over which generalization is performed.</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24</a:t>
            </a:fld>
            <a:endParaRPr lang="en-US"/>
          </a:p>
        </p:txBody>
      </p:sp>
    </p:spTree>
    <p:extLst>
      <p:ext uri="{BB962C8B-B14F-4D97-AF65-F5344CB8AC3E}">
        <p14:creationId xmlns:p14="http://schemas.microsoft.com/office/powerpoint/2010/main" val="3916974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a:t>
            </a:r>
            <a:r>
              <a:rPr lang="en-US" baseline="0" dirty="0" smtClean="0"/>
              <a:t> regression models we were assuming that the output variable takes numerical values. However sometimes the dependent variable does not have numerical values and it has qualitative values.  Logistic regression is used in these types of situations. It is used for estimation of the parameters of a qualitative response model and it used probability scores as the predicted values of the dependent variable. </a:t>
            </a:r>
          </a:p>
          <a:p>
            <a:r>
              <a:rPr lang="en-US" baseline="0" dirty="0" smtClean="0"/>
              <a:t>There are two types. </a:t>
            </a:r>
          </a:p>
          <a:p>
            <a:r>
              <a:rPr lang="en-US" baseline="0" dirty="0" smtClean="0"/>
              <a:t>There is binary logistic regression in which the dependent variable can have only two possible values like yes or no, 0 and 1. We are going to concentrate on this type. </a:t>
            </a:r>
          </a:p>
          <a:p>
            <a:r>
              <a:rPr lang="en-US" baseline="0" dirty="0" smtClean="0"/>
              <a:t>There is also the multinomial logistic regression in which, the dependent variable can have three or more values. Like the different types of the Iris flower in the iris data set. </a:t>
            </a:r>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26</a:t>
            </a:fld>
            <a:endParaRPr lang="en-US"/>
          </a:p>
        </p:txBody>
      </p:sp>
    </p:spTree>
    <p:extLst>
      <p:ext uri="{BB962C8B-B14F-4D97-AF65-F5344CB8AC3E}">
        <p14:creationId xmlns:p14="http://schemas.microsoft.com/office/powerpoint/2010/main" val="552894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a:t>
            </a:r>
            <a:r>
              <a:rPr lang="en-US" baseline="0" dirty="0" smtClean="0"/>
              <a:t> the difference between correlation and Regression:</a:t>
            </a:r>
          </a:p>
          <a:p>
            <a:r>
              <a:rPr lang="en-US" baseline="0" dirty="0" smtClean="0"/>
              <a:t>A statistical measurement of the correlation can be done by calculating the covariance or the correlation coefficient, which ranges between -1 to 1. With 1 showing perfect correlation, when one variable increases the other increase too. -1 shows perfect negative correlation, when one variable increases the other decreases. 0 shows no correlation between two variables. </a:t>
            </a:r>
          </a:p>
          <a:p>
            <a:r>
              <a:rPr lang="en-US" baseline="0" dirty="0" smtClean="0"/>
              <a:t>An example to show the difference: A study done by the improvement team of an Automobile company that studies the door closing effort with respect to the door seal gap. By door seal gap we mean the width of the gap between the sealing fledge of the car door and the sealing fledge of the car body (how tight the door is set to the body.). It is illustrated in the Y-axis and X-axis shows the door closing effort. </a:t>
            </a:r>
          </a:p>
          <a:p>
            <a:r>
              <a:rPr lang="en-US" baseline="0" dirty="0" smtClean="0"/>
              <a:t>To do the correlation analysis first we have to do draw the scatter diagram. The figure shows that there is a negative correlation between the door closing effort and the door seal gap. </a:t>
            </a:r>
          </a:p>
          <a:p>
            <a:r>
              <a:rPr lang="en-US" baseline="0" dirty="0" smtClean="0"/>
              <a:t>While correlation assumes no casual relationship between the variables, regression assumes one variable is dependent on another independent variable. This is the other figure the regression assumes the door seal gap is the cause of variability in the door closing effort. Thus regression calculate model that estimate the door closing effort based on the door seal gap. A straight line is used in this figure for modeling other kinds of functions may also be utilized. </a:t>
            </a:r>
          </a:p>
        </p:txBody>
      </p:sp>
      <p:sp>
        <p:nvSpPr>
          <p:cNvPr id="4" name="Slide Number Placeholder 3"/>
          <p:cNvSpPr>
            <a:spLocks noGrp="1"/>
          </p:cNvSpPr>
          <p:nvPr>
            <p:ph type="sldNum" sz="quarter" idx="10"/>
          </p:nvPr>
        </p:nvSpPr>
        <p:spPr/>
        <p:txBody>
          <a:bodyPr/>
          <a:lstStyle/>
          <a:p>
            <a:fld id="{0DB3E5A4-3EA6-4315-8CCE-4FFCED8523B4}" type="slidenum">
              <a:rPr lang="en-US" smtClean="0"/>
              <a:pPr/>
              <a:t>4</a:t>
            </a:fld>
            <a:endParaRPr lang="en-US"/>
          </a:p>
        </p:txBody>
      </p:sp>
    </p:spTree>
    <p:extLst>
      <p:ext uri="{BB962C8B-B14F-4D97-AF65-F5344CB8AC3E}">
        <p14:creationId xmlns:p14="http://schemas.microsoft.com/office/powerpoint/2010/main" val="21556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the binary logistic regression problem. The binary output dependent variable is Y, we want to calculate the conditional probability function of Y being 1 as a function of x. (p(x) </a:t>
            </a:r>
          </a:p>
          <a:p>
            <a:r>
              <a:rPr lang="en-US" baseline="0" dirty="0" smtClean="0"/>
              <a:t>The first idea would be to estimated p(x) as a linear function of x. However, since p(x) is a probability function, the value ranges between 0 and 1, but linear functions are unbounded. </a:t>
            </a:r>
          </a:p>
          <a:p>
            <a:r>
              <a:rPr lang="en-US" baseline="0" dirty="0" smtClean="0"/>
              <a:t>The second idea would be to estimated log p(x) as a linear function of x. However, while  logarithms are bounded in one direction they are unbounded in the other directions. </a:t>
            </a:r>
          </a:p>
          <a:p>
            <a:r>
              <a:rPr lang="en-US" baseline="0" dirty="0" smtClean="0"/>
              <a:t>So this would not be good estimation either.  </a:t>
            </a:r>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27</a:t>
            </a:fld>
            <a:endParaRPr lang="en-US"/>
          </a:p>
        </p:txBody>
      </p:sp>
    </p:spTree>
    <p:extLst>
      <p:ext uri="{BB962C8B-B14F-4D97-AF65-F5344CB8AC3E}">
        <p14:creationId xmlns:p14="http://schemas.microsoft.com/office/powerpoint/2010/main" val="3563998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idea</a:t>
            </a:r>
            <a:r>
              <a:rPr lang="en-US" baseline="0" dirty="0" smtClean="0"/>
              <a:t> is to estimated the logistic transformation of the p(x) as a linear function of x as illustrated in (1). If we solve for p we get the 2</a:t>
            </a:r>
            <a:r>
              <a:rPr lang="en-US" baseline="30000" dirty="0" smtClean="0"/>
              <a:t>nd</a:t>
            </a:r>
            <a:r>
              <a:rPr lang="en-US" baseline="0" dirty="0" smtClean="0"/>
              <a:t> equation. We can see that for any value of x the value of p(x) would be between 0 and1. While this model will have errors it is better that last two previous solutions. As we said the output variable is binary thus if p(x) is above 0.5 we predict a Y=1 and if its lower we predict a Y=0. </a:t>
            </a:r>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28</a:t>
            </a:fld>
            <a:endParaRPr lang="en-US"/>
          </a:p>
        </p:txBody>
      </p:sp>
    </p:spTree>
    <p:extLst>
      <p:ext uri="{BB962C8B-B14F-4D97-AF65-F5344CB8AC3E}">
        <p14:creationId xmlns:p14="http://schemas.microsoft.com/office/powerpoint/2010/main" val="3218619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will show a simple example. A study that was done 24 infants. X, the first column is the </a:t>
            </a:r>
            <a:r>
              <a:rPr lang="en-US" dirty="0" smtClean="0"/>
              <a:t> Gestational age of the infant in weeks at the time of birth. Y is  Whether the infant was breast feeding at the time of release from hospital, 0 shows no and 1 shows</a:t>
            </a:r>
            <a:r>
              <a:rPr lang="en-US" baseline="0" dirty="0" smtClean="0"/>
              <a:t> yes. Total shows the total number of observations for a certain gestational age.  Next column shows </a:t>
            </a:r>
            <a:r>
              <a:rPr lang="en-US" dirty="0" smtClean="0"/>
              <a:t>Y as observed probability.</a:t>
            </a:r>
            <a:r>
              <a:rPr lang="en-US" baseline="0" dirty="0" smtClean="0"/>
              <a:t> For the case of 28 weeks of gestation age, the infants were breastfeeding out of 6 so the probability is 1/3. The next column shows p/(1-p) and the next column shows the logistic transformation of p(x).</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 we want to do regression analysis to calculate p(x) as a function of x (gestational age)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29</a:t>
            </a:fld>
            <a:endParaRPr lang="en-US"/>
          </a:p>
        </p:txBody>
      </p:sp>
    </p:spTree>
    <p:extLst>
      <p:ext uri="{BB962C8B-B14F-4D97-AF65-F5344CB8AC3E}">
        <p14:creationId xmlns:p14="http://schemas.microsoft.com/office/powerpoint/2010/main" val="2449279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results for linear and logistic regression analysis.</a:t>
            </a:r>
            <a:r>
              <a:rPr lang="en-US" baseline="0" dirty="0" smtClean="0"/>
              <a:t> The problem with linear regression is obvious here.  If X is increase beyond a certain level Y probability will go over 1 and if X is decreased beyond a certain point it will be negative, which is unacceptable results for the a probability function. But for the logistic regression is always between 0 and 1. </a:t>
            </a:r>
            <a:r>
              <a:rPr lang="en-US" baseline="0" dirty="0" smtClean="0"/>
              <a:t> Moreover as the slope of the linear function increases the transition from 0 to 1 will be faster.</a:t>
            </a:r>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30</a:t>
            </a:fld>
            <a:endParaRPr lang="en-US"/>
          </a:p>
        </p:txBody>
      </p:sp>
    </p:spTree>
    <p:extLst>
      <p:ext uri="{BB962C8B-B14F-4D97-AF65-F5344CB8AC3E}">
        <p14:creationId xmlns:p14="http://schemas.microsoft.com/office/powerpoint/2010/main" val="369010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Kalhan</a:t>
            </a:r>
            <a:r>
              <a:rPr lang="en-US" baseline="0" dirty="0" smtClean="0"/>
              <a:t> talked about linear regression. Linear regression calculated the weights in order   to minimize the offset of the error using equation 1. However, we also want to reduce the variance of the error. In order to do that we will have to reduce the size of the weights. That what Ridge regression does. Ridge regression imposes a penalty on the size of coefficients and find w to minimize the second equation. </a:t>
            </a:r>
          </a:p>
          <a:p>
            <a:r>
              <a:rPr lang="en-US" baseline="0" dirty="0" smtClean="0"/>
              <a:t>If the value of a is 0 it will the same as the linear regression but as the value of a increases, the sized of the weights will have to be reduced.  We will refer to the weight coefficients for ridge regression as ridge </a:t>
            </a:r>
            <a:r>
              <a:rPr lang="en-US" baseline="0" dirty="0" smtClean="0"/>
              <a:t>coefficients.  </a:t>
            </a:r>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31</a:t>
            </a:fld>
            <a:endParaRPr lang="en-US"/>
          </a:p>
        </p:txBody>
      </p:sp>
    </p:spTree>
    <p:extLst>
      <p:ext uri="{BB962C8B-B14F-4D97-AF65-F5344CB8AC3E}">
        <p14:creationId xmlns:p14="http://schemas.microsoft.com/office/powerpoint/2010/main" val="777367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you can</a:t>
            </a:r>
            <a:r>
              <a:rPr lang="en-US" baseline="0" dirty="0" smtClean="0"/>
              <a:t> see the Ridge coefficients as a function of a.  Each color shows the results for one Ridge coefficient. </a:t>
            </a:r>
          </a:p>
          <a:p>
            <a:r>
              <a:rPr lang="en-US" baseline="0" dirty="0" smtClean="0"/>
              <a:t>As we move to right the value of a decrease and we go toward linear regression. We can see that the size of the weights increases. As we go toward left, alpha is increasing and the </a:t>
            </a:r>
            <a:r>
              <a:rPr lang="en-US" baseline="0" dirty="0" smtClean="0"/>
              <a:t>Ridge </a:t>
            </a:r>
            <a:r>
              <a:rPr lang="en-US" baseline="0" dirty="0" smtClean="0"/>
              <a:t>coefficient are decreasing. Thus they will result in lower variance of </a:t>
            </a:r>
            <a:r>
              <a:rPr lang="en-US" baseline="0" dirty="0" smtClean="0"/>
              <a:t>errors. </a:t>
            </a:r>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32</a:t>
            </a:fld>
            <a:endParaRPr lang="en-US"/>
          </a:p>
        </p:txBody>
      </p:sp>
    </p:spTree>
    <p:extLst>
      <p:ext uri="{BB962C8B-B14F-4D97-AF65-F5344CB8AC3E}">
        <p14:creationId xmlns:p14="http://schemas.microsoft.com/office/powerpoint/2010/main" val="3023443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a:t>
            </a:r>
            <a:r>
              <a:rPr lang="en-US" baseline="0" dirty="0" smtClean="0"/>
              <a:t> the output variable is dependent on many parameters and we may want to limit our analysis on only the most influential ones. That when we use lasso regression.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linear model that estimates sparse coefficients. It uses an</a:t>
            </a:r>
            <a:r>
              <a:rPr lang="en-US" baseline="0" dirty="0" smtClean="0"/>
              <a:t> iterative approach to eliminate less important parameters and effectively reduces the number of variable upon which, the given solution is dependents. </a:t>
            </a:r>
            <a:endParaRPr lang="en-US" dirty="0" smtClean="0"/>
          </a:p>
          <a:p>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33</a:t>
            </a:fld>
            <a:endParaRPr lang="en-US"/>
          </a:p>
        </p:txBody>
      </p:sp>
    </p:spTree>
    <p:extLst>
      <p:ext uri="{BB962C8B-B14F-4D97-AF65-F5344CB8AC3E}">
        <p14:creationId xmlns:p14="http://schemas.microsoft.com/office/powerpoint/2010/main" val="2087103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Regression analysis was used to find out relationship between smoking and lung cancer.</a:t>
            </a:r>
            <a:r>
              <a:rPr lang="en-US" baseline="0" dirty="0" smtClean="0"/>
              <a:t> In 1950, Sir Richard Doll and Sir Bradford Hill found out smoking causes Lung Cancer.</a:t>
            </a:r>
          </a:p>
          <a:p>
            <a:pPr marL="228600" indent="-228600">
              <a:buNone/>
            </a:pPr>
            <a:r>
              <a:rPr lang="en-US" baseline="0" dirty="0" smtClean="0"/>
              <a:t>Survival from the age of 35 for smokers, non smokers and people who have quit smoking was recorded by them. Linear line helped them that smoking increases the chance of  lung cancer. </a:t>
            </a:r>
          </a:p>
          <a:p>
            <a:pPr marL="228600" indent="-228600">
              <a:buNone/>
            </a:pPr>
            <a:r>
              <a:rPr lang="en-US" baseline="0" dirty="0" smtClean="0"/>
              <a:t>Slope of smokers &gt; slope of people who have quit smoking &gt; slope of non smokers.</a:t>
            </a:r>
            <a:endParaRPr lang="en-US" dirty="0" smtClean="0"/>
          </a:p>
        </p:txBody>
      </p:sp>
      <p:sp>
        <p:nvSpPr>
          <p:cNvPr id="4" name="Slide Number Placeholder 3"/>
          <p:cNvSpPr>
            <a:spLocks noGrp="1"/>
          </p:cNvSpPr>
          <p:nvPr>
            <p:ph type="sldNum" sz="quarter" idx="10"/>
          </p:nvPr>
        </p:nvSpPr>
        <p:spPr/>
        <p:txBody>
          <a:bodyPr/>
          <a:lstStyle/>
          <a:p>
            <a:fld id="{9D26FF78-57E6-4A8E-8B7A-2B551D9CB0DB}" type="slidenum">
              <a:rPr lang="en-US" smtClean="0"/>
              <a:pPr/>
              <a:t>35</a:t>
            </a:fld>
            <a:endParaRPr lang="en-US"/>
          </a:p>
        </p:txBody>
      </p:sp>
    </p:spTree>
    <p:extLst>
      <p:ext uri="{BB962C8B-B14F-4D97-AF65-F5344CB8AC3E}">
        <p14:creationId xmlns:p14="http://schemas.microsoft.com/office/powerpoint/2010/main" val="292229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Linear Regression is used to estimate sales of</a:t>
            </a:r>
            <a:r>
              <a:rPr lang="en-US" baseline="0" dirty="0" smtClean="0"/>
              <a:t> </a:t>
            </a:r>
            <a:r>
              <a:rPr lang="en-US" dirty="0" smtClean="0"/>
              <a:t>company. When sales of company increases</a:t>
            </a:r>
            <a:r>
              <a:rPr lang="en-US" baseline="0" dirty="0" smtClean="0"/>
              <a:t> steadily every month for past few years. To estimate the future sale company perform linear analysis on the sales of data with the monthly sales on Y-Axis and time on X-Axis. After getting a trend line they use slope to forecast sales in future months.</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36</a:t>
            </a:fld>
            <a:endParaRPr lang="en-US"/>
          </a:p>
        </p:txBody>
      </p:sp>
    </p:spTree>
    <p:extLst>
      <p:ext uri="{BB962C8B-B14F-4D97-AF65-F5344CB8AC3E}">
        <p14:creationId xmlns:p14="http://schemas.microsoft.com/office/powerpoint/2010/main" val="3329320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analyze the impact of price changes when a company changes the price of a certain product several times and record the</a:t>
            </a:r>
            <a:r>
              <a:rPr lang="en-US" baseline="0" dirty="0" smtClean="0"/>
              <a:t> quantity of product sold for each price level. They could perform a linear regression and the result would  be a line that depicts the extent to which consumer reduce their consumption as price increase. This will help the company to determine whether the price rise is hampering their profit.</a:t>
            </a:r>
          </a:p>
          <a:p>
            <a:endParaRPr lang="en-US" baseline="0" dirty="0" smtClean="0"/>
          </a:p>
          <a:p>
            <a:r>
              <a:rPr lang="en-US" baseline="0" dirty="0" smtClean="0"/>
              <a:t>Any other real world example that you can think of?</a:t>
            </a:r>
          </a:p>
          <a:p>
            <a:r>
              <a:rPr lang="en-US" baseline="0" dirty="0" smtClean="0"/>
              <a:t>Answer : Health Insurance Company perform analysis of Customer Vs age and realize that older customer claim for health insurance more.</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37</a:t>
            </a:fld>
            <a:endParaRPr lang="en-US"/>
          </a:p>
        </p:txBody>
      </p:sp>
    </p:spTree>
    <p:extLst>
      <p:ext uri="{BB962C8B-B14F-4D97-AF65-F5344CB8AC3E}">
        <p14:creationId xmlns:p14="http://schemas.microsoft.com/office/powerpoint/2010/main" val="164112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Regression can be divided into two categories.</a:t>
            </a:r>
          </a:p>
          <a:p>
            <a:r>
              <a:rPr lang="en-US" dirty="0" smtClean="0"/>
              <a:t>Simple Regression Analysis is a regression analysis  in which one variable is dependent upon another single independent variable. In the previous example we assumed</a:t>
            </a:r>
            <a:r>
              <a:rPr lang="en-US" baseline="0" dirty="0" smtClean="0"/>
              <a:t> that the door closing effort is dependent on only door seal gap. However there is also the multiple regression analysis in which more than one independent variable is studied. For example in the previous example the improvement team figured out that the door weather-strip </a:t>
            </a:r>
            <a:r>
              <a:rPr lang="en-US" baseline="0" dirty="0" err="1" smtClean="0"/>
              <a:t>durometer</a:t>
            </a:r>
            <a:r>
              <a:rPr lang="en-US" baseline="0" dirty="0" smtClean="0"/>
              <a:t> softness also influences the door closing effort. Thus a multiple regression analysis can be done to derive model of the door closing effort based on bot the door seal gap and the weather-strip </a:t>
            </a:r>
            <a:r>
              <a:rPr lang="en-US" baseline="0" dirty="0" err="1" smtClean="0"/>
              <a:t>durometer</a:t>
            </a:r>
            <a:r>
              <a:rPr lang="en-US" baseline="0" dirty="0" smtClean="0"/>
              <a:t> softness. Another advantage of the multiple regression analysis is that it shows which parameter has a more considerable effect on the dependent parameter which in this examples was the door seal gap.</a:t>
            </a:r>
          </a:p>
          <a:p>
            <a:r>
              <a:rPr lang="en-US" dirty="0" smtClean="0"/>
              <a:t>Multiple Regression can be useful for</a:t>
            </a:r>
            <a:r>
              <a:rPr lang="en-US" baseline="0" dirty="0" smtClean="0"/>
              <a:t> modeling many situations. For instance for housing prices which are dependent on many variables including nr of rooms, crime rates, etc. </a:t>
            </a:r>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5</a:t>
            </a:fld>
            <a:endParaRPr lang="en-US"/>
          </a:p>
        </p:txBody>
      </p:sp>
    </p:spTree>
    <p:extLst>
      <p:ext uri="{BB962C8B-B14F-4D97-AF65-F5344CB8AC3E}">
        <p14:creationId xmlns:p14="http://schemas.microsoft.com/office/powerpoint/2010/main" val="3513979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LOAD forecasting has always been the essential part of an </a:t>
            </a:r>
            <a:r>
              <a:rPr lang="en-US" sz="1200" kern="1200" baseline="0" dirty="0" smtClean="0">
                <a:solidFill>
                  <a:schemeClr val="tx1"/>
                </a:solidFill>
                <a:latin typeface="+mn-lt"/>
                <a:ea typeface="+mn-ea"/>
                <a:cs typeface="+mn-cs"/>
              </a:rPr>
              <a:t>efficient power system planning and operation. It is always defined as basically the science or art of predicting the future. The relationship between electric load and its exogenous factors is complex and nonlinear, making it quite difficult to be modeled through traditional techniques such as linear or multiple regression. LWR forms a local model around a point of interest whereby only training data that are closest to that point will be used in handling each query, instead of using all training data . After answering the query, the local model is discarded. To answer a new query, a new local model is created, which means that every set of training and generation period is unique and independent of others. </a:t>
            </a:r>
            <a:endParaRPr lang="en-US" dirty="0" smtClean="0"/>
          </a:p>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38</a:t>
            </a:fld>
            <a:endParaRPr lang="en-US"/>
          </a:p>
        </p:txBody>
      </p:sp>
    </p:spTree>
    <p:extLst>
      <p:ext uri="{BB962C8B-B14F-4D97-AF65-F5344CB8AC3E}">
        <p14:creationId xmlns:p14="http://schemas.microsoft.com/office/powerpoint/2010/main" val="3970195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an on</a:t>
            </a:r>
            <a:r>
              <a:rPr lang="en-US" baseline="0" dirty="0" smtClean="0"/>
              <a:t> going research in Stanford University by Andrew Y Ng. in Stanford  University For training purpose a human pilot flies the helicopter for several minutes. The input is stored in 12-dimensional helicopter state and controls are stored in 4 dimensional state. 339 seconds of flight data  </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39</a:t>
            </a:fld>
            <a:endParaRPr lang="en-US"/>
          </a:p>
        </p:txBody>
      </p:sp>
    </p:spTree>
    <p:extLst>
      <p:ext uri="{BB962C8B-B14F-4D97-AF65-F5344CB8AC3E}">
        <p14:creationId xmlns:p14="http://schemas.microsoft.com/office/powerpoint/2010/main" val="1972618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2012, the online sports betting industry was projected to be worth $13.9 billion </a:t>
            </a:r>
            <a:r>
              <a:rPr lang="en-US" baseline="0" dirty="0" smtClean="0"/>
              <a:t>industry and approximately $7 billion wagered on soccer alone. Some of the most popular betting  companies are Sky bet, Bet 365, BetVictor,10Bet. These betting companies take advantage of human preference for risk an the irrational team loyalty of fans in the face of poor odds. However, a betting company prefer to minimize risk for himself as much as he can.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Kelly criterion is used to decide optimal size of a series bets.</a:t>
            </a:r>
            <a:endParaRPr lang="en-US" dirty="0" smtClean="0"/>
          </a:p>
        </p:txBody>
      </p:sp>
      <p:sp>
        <p:nvSpPr>
          <p:cNvPr id="4" name="Slide Number Placeholder 3"/>
          <p:cNvSpPr>
            <a:spLocks noGrp="1"/>
          </p:cNvSpPr>
          <p:nvPr>
            <p:ph type="sldNum" sz="quarter" idx="10"/>
          </p:nvPr>
        </p:nvSpPr>
        <p:spPr/>
        <p:txBody>
          <a:bodyPr/>
          <a:lstStyle/>
          <a:p>
            <a:fld id="{9D26FF78-57E6-4A8E-8B7A-2B551D9CB0DB}" type="slidenum">
              <a:rPr lang="en-US" smtClean="0"/>
              <a:pPr/>
              <a:t>40</a:t>
            </a:fld>
            <a:endParaRPr lang="en-US"/>
          </a:p>
        </p:txBody>
      </p:sp>
    </p:spTree>
    <p:extLst>
      <p:ext uri="{BB962C8B-B14F-4D97-AF65-F5344CB8AC3E}">
        <p14:creationId xmlns:p14="http://schemas.microsoft.com/office/powerpoint/2010/main" val="1466619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Premier</a:t>
            </a:r>
            <a:r>
              <a:rPr lang="en-US" baseline="0" dirty="0" smtClean="0"/>
              <a:t> league Soccer Betting System uses following datasets to predict the outcome of a match.</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Frequency counts of in game events from the PL season, such as tackles, shots, yellow cards, and more, recorded for each player individually.</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whole team, including overall performance in previous matches.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The capacity of the team's stadium, from the Premier League Handbook.</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The location of the team's stadium.</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team's performance in the previous season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total amount paid in player wages in the previous season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The total cost value of the team's squad.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manager's performance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41</a:t>
            </a:fld>
            <a:endParaRPr lang="en-US"/>
          </a:p>
        </p:txBody>
      </p:sp>
    </p:spTree>
    <p:extLst>
      <p:ext uri="{BB962C8B-B14F-4D97-AF65-F5344CB8AC3E}">
        <p14:creationId xmlns:p14="http://schemas.microsoft.com/office/powerpoint/2010/main" val="173961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the First time, In the history of Soccer</a:t>
            </a:r>
            <a:r>
              <a:rPr lang="en-US" baseline="0" dirty="0" smtClean="0"/>
              <a:t> </a:t>
            </a:r>
            <a:r>
              <a:rPr lang="en-US" dirty="0" smtClean="0"/>
              <a:t>Manchester City Football Club in cooperation with OPTA made an extensive dataset for the 2011-2012 EPL season publicly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have been dataset available and</a:t>
            </a:r>
            <a:r>
              <a:rPr lang="en-US" baseline="0" dirty="0" smtClean="0"/>
              <a:t> analysis taken place for other sports like base ball. Because of this publicly  available dataset, everyone got </a:t>
            </a:r>
            <a:r>
              <a:rPr lang="en-US" dirty="0" smtClean="0"/>
              <a:t>unique opportunity to explore this resource with the use of suitable techniques to gain insight into the evaluation of player and team performances.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D26FF78-57E6-4A8E-8B7A-2B551D9CB0DB}" type="slidenum">
              <a:rPr lang="en-US" smtClean="0"/>
              <a:pPr/>
              <a:t>42</a:t>
            </a:fld>
            <a:endParaRPr lang="en-US"/>
          </a:p>
        </p:txBody>
      </p:sp>
    </p:spTree>
    <p:extLst>
      <p:ext uri="{BB962C8B-B14F-4D97-AF65-F5344CB8AC3E}">
        <p14:creationId xmlns:p14="http://schemas.microsoft.com/office/powerpoint/2010/main" val="911567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dataset contains 210 attributes and 10369 instances. For </a:t>
            </a:r>
            <a:r>
              <a:rPr lang="en-US" baseline="0" dirty="0" err="1" smtClean="0"/>
              <a:t>convinience</a:t>
            </a:r>
            <a:r>
              <a:rPr lang="en-US" baseline="0" dirty="0" smtClean="0"/>
              <a:t> we are breaking our dataset into four parts:</a:t>
            </a:r>
          </a:p>
          <a:p>
            <a:r>
              <a:rPr lang="en-US" dirty="0" smtClean="0"/>
              <a:t>1.an attackers dataset</a:t>
            </a:r>
          </a:p>
          <a:p>
            <a:r>
              <a:rPr lang="en-US" dirty="0" smtClean="0"/>
              <a:t> 2.a defenders dataset</a:t>
            </a:r>
          </a:p>
          <a:p>
            <a:r>
              <a:rPr lang="en-US" dirty="0" smtClean="0"/>
              <a:t> 3.a midfielders dataset </a:t>
            </a:r>
          </a:p>
          <a:p>
            <a:r>
              <a:rPr lang="en-US" dirty="0" smtClean="0"/>
              <a:t> 4.a goalkeepers dataset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What could be</a:t>
            </a:r>
            <a:r>
              <a:rPr lang="en-US" baseline="0" dirty="0" smtClean="0"/>
              <a:t> the </a:t>
            </a:r>
            <a:r>
              <a:rPr lang="en-US" dirty="0" smtClean="0"/>
              <a:t> </a:t>
            </a:r>
            <a:r>
              <a:rPr lang="en-US" sz="1200" i="1" dirty="0" smtClean="0">
                <a:solidFill>
                  <a:srgbClr val="00B0F0"/>
                </a:solidFill>
              </a:rPr>
              <a:t>Attributes most relevant and Target class of each dataset?</a:t>
            </a:r>
          </a:p>
          <a:p>
            <a:r>
              <a:rPr lang="en-US" dirty="0" smtClean="0"/>
              <a:t>Answer : Attributes: Shots </a:t>
            </a:r>
            <a:r>
              <a:rPr lang="en-US" baseline="0" dirty="0" smtClean="0"/>
              <a:t> on</a:t>
            </a:r>
            <a:r>
              <a:rPr lang="en-US" dirty="0" smtClean="0"/>
              <a:t> Target</a:t>
            </a:r>
            <a:r>
              <a:rPr lang="en-US" baseline="0" dirty="0" smtClean="0"/>
              <a:t> , penalties taken,  Target Class: goals for attacker dataset.</a:t>
            </a:r>
          </a:p>
          <a:p>
            <a:r>
              <a:rPr lang="en-US" baseline="0" dirty="0" smtClean="0"/>
              <a:t>              Attributes: Clearances, Successful tackles , Target Class: shots blocked for defenders.</a:t>
            </a:r>
          </a:p>
          <a:p>
            <a:r>
              <a:rPr lang="en-US" baseline="0" dirty="0" smtClean="0"/>
              <a:t>              </a:t>
            </a:r>
            <a:r>
              <a:rPr lang="en-US" baseline="0" dirty="0" err="1" smtClean="0"/>
              <a:t>Attributes:Successful</a:t>
            </a:r>
            <a:r>
              <a:rPr lang="en-US" baseline="0" dirty="0" smtClean="0"/>
              <a:t> </a:t>
            </a:r>
            <a:r>
              <a:rPr lang="en-US" baseline="0" dirty="0" err="1" smtClean="0"/>
              <a:t>Croses</a:t>
            </a:r>
            <a:r>
              <a:rPr lang="en-US" baseline="0" dirty="0" smtClean="0"/>
              <a:t>, through balls, Target Class: Assist for Mid-</a:t>
            </a:r>
            <a:r>
              <a:rPr lang="en-US" baseline="0" dirty="0" err="1" smtClean="0"/>
              <a:t>Fileders</a:t>
            </a:r>
            <a:endParaRPr lang="en-US" baseline="0" dirty="0" smtClean="0"/>
          </a:p>
          <a:p>
            <a:r>
              <a:rPr lang="en-US" baseline="0" dirty="0" smtClean="0"/>
              <a:t>              Attributes: Saves Made, catches, punches, Target Class : Clean sheet.</a:t>
            </a:r>
          </a:p>
          <a:p>
            <a:r>
              <a:rPr lang="en-US" baseline="0" dirty="0" smtClean="0"/>
              <a:t>       </a:t>
            </a:r>
          </a:p>
          <a:p>
            <a:r>
              <a:rPr lang="en-US" baseline="0" dirty="0" smtClean="0"/>
              <a:t>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43</a:t>
            </a:fld>
            <a:endParaRPr lang="en-US"/>
          </a:p>
        </p:txBody>
      </p:sp>
    </p:spTree>
    <p:extLst>
      <p:ext uri="{BB962C8B-B14F-4D97-AF65-F5344CB8AC3E}">
        <p14:creationId xmlns:p14="http://schemas.microsoft.com/office/powerpoint/2010/main" val="1075035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using the below systems for our</a:t>
            </a:r>
            <a:r>
              <a:rPr lang="en-US" baseline="0" dirty="0" smtClean="0"/>
              <a:t> demonstration and attackers dataset.</a:t>
            </a:r>
          </a:p>
          <a:p>
            <a:pPr marL="228600" indent="-228600">
              <a:buAutoNum type="arabicPeriod"/>
            </a:pPr>
            <a:r>
              <a:rPr lang="en-US" baseline="0" dirty="0" smtClean="0"/>
              <a:t>Weka will be used to find relevant attributes from 208 attributes for the attacker dataset.</a:t>
            </a:r>
          </a:p>
          <a:p>
            <a:pPr marL="228600" indent="-228600">
              <a:buAutoNum type="arabicPeriod"/>
            </a:pPr>
            <a:r>
              <a:rPr lang="en-US" baseline="0" dirty="0" smtClean="0"/>
              <a:t>Microsoft Excel will be used to find the trend line</a:t>
            </a:r>
          </a:p>
          <a:p>
            <a:pPr marL="228600" indent="-228600">
              <a:buAutoNum type="arabicPeriod"/>
            </a:pPr>
            <a:r>
              <a:rPr lang="en-US" baseline="0" dirty="0" smtClean="0"/>
              <a:t>R and also Weka will be used to run Linear and LWL regression</a:t>
            </a:r>
          </a:p>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44</a:t>
            </a:fld>
            <a:endParaRPr lang="en-US"/>
          </a:p>
        </p:txBody>
      </p:sp>
    </p:spTree>
    <p:extLst>
      <p:ext uri="{BB962C8B-B14F-4D97-AF65-F5344CB8AC3E}">
        <p14:creationId xmlns:p14="http://schemas.microsoft.com/office/powerpoint/2010/main" val="2670912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smtClean="0"/>
              <a:t>Load</a:t>
            </a:r>
            <a:r>
              <a:rPr lang="en-US" baseline="0" dirty="0" smtClean="0"/>
              <a:t> attacker dataset into Weka.</a:t>
            </a:r>
          </a:p>
          <a:p>
            <a:pPr marL="228600" indent="-228600">
              <a:buAutoNum type="arabicPeriod"/>
            </a:pPr>
            <a:r>
              <a:rPr lang="en-US" baseline="0" dirty="0" smtClean="0"/>
              <a:t>Remove all the numeric attributes such as team id, position id etc.</a:t>
            </a:r>
          </a:p>
          <a:p>
            <a:pPr marL="228600" indent="-228600">
              <a:buNone/>
            </a:pP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45</a:t>
            </a:fld>
            <a:endParaRPr lang="en-US"/>
          </a:p>
        </p:txBody>
      </p:sp>
    </p:spTree>
    <p:extLst>
      <p:ext uri="{BB962C8B-B14F-4D97-AF65-F5344CB8AC3E}">
        <p14:creationId xmlns:p14="http://schemas.microsoft.com/office/powerpoint/2010/main" val="886568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1.Go To Classifiers</a:t>
            </a:r>
          </a:p>
          <a:p>
            <a:r>
              <a:rPr lang="en-US" dirty="0" smtClean="0"/>
              <a:t>2.Choose functions and</a:t>
            </a:r>
          </a:p>
          <a:p>
            <a:r>
              <a:rPr lang="en-US" dirty="0" smtClean="0"/>
              <a:t>3. Run Linear Regression.</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46</a:t>
            </a:fld>
            <a:endParaRPr lang="en-US"/>
          </a:p>
        </p:txBody>
      </p:sp>
    </p:spTree>
    <p:extLst>
      <p:ext uri="{BB962C8B-B14F-4D97-AF65-F5344CB8AC3E}">
        <p14:creationId xmlns:p14="http://schemas.microsoft.com/office/powerpoint/2010/main" val="1085762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Select Goal as the target class.</a:t>
            </a:r>
          </a:p>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47</a:t>
            </a:fld>
            <a:endParaRPr lang="en-US"/>
          </a:p>
        </p:txBody>
      </p:sp>
    </p:spTree>
    <p:extLst>
      <p:ext uri="{BB962C8B-B14F-4D97-AF65-F5344CB8AC3E}">
        <p14:creationId xmlns:p14="http://schemas.microsoft.com/office/powerpoint/2010/main" val="3992315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introduce</a:t>
            </a:r>
            <a:r>
              <a:rPr lang="en-US" baseline="0" dirty="0" smtClean="0"/>
              <a:t> different types of regression that we are going to introduce linear and locally weighted regression and logistic regression. And we will talk briefly about the Ridge and Lasso regression.  </a:t>
            </a:r>
            <a:endParaRPr lang="en-US" dirty="0"/>
          </a:p>
        </p:txBody>
      </p:sp>
      <p:sp>
        <p:nvSpPr>
          <p:cNvPr id="4" name="Slide Number Placeholder 3"/>
          <p:cNvSpPr>
            <a:spLocks noGrp="1"/>
          </p:cNvSpPr>
          <p:nvPr>
            <p:ph type="sldNum" sz="quarter" idx="10"/>
          </p:nvPr>
        </p:nvSpPr>
        <p:spPr/>
        <p:txBody>
          <a:bodyPr/>
          <a:lstStyle/>
          <a:p>
            <a:fld id="{0DB3E5A4-3EA6-4315-8CCE-4FFCED8523B4}" type="slidenum">
              <a:rPr lang="en-US" smtClean="0"/>
              <a:pPr/>
              <a:t>6</a:t>
            </a:fld>
            <a:endParaRPr lang="en-US"/>
          </a:p>
        </p:txBody>
      </p:sp>
    </p:spTree>
    <p:extLst>
      <p:ext uri="{BB962C8B-B14F-4D97-AF65-F5344CB8AC3E}">
        <p14:creationId xmlns:p14="http://schemas.microsoft.com/office/powerpoint/2010/main" val="149408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Click</a:t>
            </a:r>
            <a:r>
              <a:rPr lang="en-US" baseline="0" dirty="0" smtClean="0"/>
              <a:t> on Start to run the algorithm.</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48</a:t>
            </a:fld>
            <a:endParaRPr lang="en-US"/>
          </a:p>
        </p:txBody>
      </p:sp>
    </p:spTree>
    <p:extLst>
      <p:ext uri="{BB962C8B-B14F-4D97-AF65-F5344CB8AC3E}">
        <p14:creationId xmlns:p14="http://schemas.microsoft.com/office/powerpoint/2010/main" val="7865076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Correlation</a:t>
            </a:r>
            <a:r>
              <a:rPr lang="en-US" baseline="0" dirty="0" smtClean="0"/>
              <a:t> Coefficient is  : 0.5315</a:t>
            </a:r>
          </a:p>
          <a:p>
            <a:r>
              <a:rPr lang="en-US" baseline="0" dirty="0" smtClean="0"/>
              <a:t> Keep only positive attributes as negatives and zeroes don’t contribute much to build the model.</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49</a:t>
            </a:fld>
            <a:endParaRPr lang="en-US"/>
          </a:p>
        </p:txBody>
      </p:sp>
    </p:spTree>
    <p:extLst>
      <p:ext uri="{BB962C8B-B14F-4D97-AF65-F5344CB8AC3E}">
        <p14:creationId xmlns:p14="http://schemas.microsoft.com/office/powerpoint/2010/main" val="3866066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50</a:t>
            </a:fld>
            <a:endParaRPr lang="en-US"/>
          </a:p>
        </p:txBody>
      </p:sp>
    </p:spTree>
    <p:extLst>
      <p:ext uri="{BB962C8B-B14F-4D97-AF65-F5344CB8AC3E}">
        <p14:creationId xmlns:p14="http://schemas.microsoft.com/office/powerpoint/2010/main" val="2180412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smtClean="0"/>
              <a:t>Go</a:t>
            </a:r>
            <a:r>
              <a:rPr lang="en-US" baseline="0" dirty="0" smtClean="0"/>
              <a:t> to www.r-project.org to install R</a:t>
            </a:r>
          </a:p>
          <a:p>
            <a:pPr marL="228600" indent="-228600">
              <a:buAutoNum type="arabicPeriod"/>
            </a:pPr>
            <a:r>
              <a:rPr lang="en-US" baseline="0" dirty="0" smtClean="0"/>
              <a:t>Click on CRAN (Comprehensive R archive network).</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67</a:t>
            </a:fld>
            <a:endParaRPr lang="en-US"/>
          </a:p>
        </p:txBody>
      </p:sp>
    </p:spTree>
    <p:extLst>
      <p:ext uri="{BB962C8B-B14F-4D97-AF65-F5344CB8AC3E}">
        <p14:creationId xmlns:p14="http://schemas.microsoft.com/office/powerpoint/2010/main" val="3861045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1.Select area that is most nearest to you. (National</a:t>
            </a:r>
            <a:r>
              <a:rPr lang="en-US" baseline="0" dirty="0" smtClean="0"/>
              <a:t> Cancer Institute, Bethesda, MD, </a:t>
            </a:r>
            <a:r>
              <a:rPr lang="en-US" dirty="0" smtClean="0"/>
              <a:t>USA in</a:t>
            </a:r>
            <a:r>
              <a:rPr lang="en-US" baseline="0" dirty="0" smtClean="0"/>
              <a:t> our case)</a:t>
            </a:r>
          </a:p>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68</a:t>
            </a:fld>
            <a:endParaRPr lang="en-US"/>
          </a:p>
        </p:txBody>
      </p:sp>
    </p:spTree>
    <p:extLst>
      <p:ext uri="{BB962C8B-B14F-4D97-AF65-F5344CB8AC3E}">
        <p14:creationId xmlns:p14="http://schemas.microsoft.com/office/powerpoint/2010/main" val="1728790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Download</a:t>
            </a:r>
            <a:r>
              <a:rPr lang="en-US" baseline="0" dirty="0" smtClean="0"/>
              <a:t> R for your respective Operating System. (Windows in my case).</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69</a:t>
            </a:fld>
            <a:endParaRPr lang="en-US"/>
          </a:p>
        </p:txBody>
      </p:sp>
    </p:spTree>
    <p:extLst>
      <p:ext uri="{BB962C8B-B14F-4D97-AF65-F5344CB8AC3E}">
        <p14:creationId xmlns:p14="http://schemas.microsoft.com/office/powerpoint/2010/main" val="4263173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70</a:t>
            </a:fld>
            <a:endParaRPr lang="en-US"/>
          </a:p>
        </p:txBody>
      </p:sp>
    </p:spTree>
    <p:extLst>
      <p:ext uri="{BB962C8B-B14F-4D97-AF65-F5344CB8AC3E}">
        <p14:creationId xmlns:p14="http://schemas.microsoft.com/office/powerpoint/2010/main" val="175520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Click on</a:t>
            </a:r>
            <a:r>
              <a:rPr lang="en-US" baseline="0" dirty="0" smtClean="0"/>
              <a:t> Next button.</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71</a:t>
            </a:fld>
            <a:endParaRPr lang="en-US"/>
          </a:p>
        </p:txBody>
      </p:sp>
    </p:spTree>
    <p:extLst>
      <p:ext uri="{BB962C8B-B14F-4D97-AF65-F5344CB8AC3E}">
        <p14:creationId xmlns:p14="http://schemas.microsoft.com/office/powerpoint/2010/main" val="11493651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Choose</a:t>
            </a:r>
            <a:r>
              <a:rPr lang="en-US" baseline="0" dirty="0" smtClean="0"/>
              <a:t> the location in your system where you want to install R.</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72</a:t>
            </a:fld>
            <a:endParaRPr lang="en-US"/>
          </a:p>
        </p:txBody>
      </p:sp>
    </p:spTree>
    <p:extLst>
      <p:ext uri="{BB962C8B-B14F-4D97-AF65-F5344CB8AC3E}">
        <p14:creationId xmlns:p14="http://schemas.microsoft.com/office/powerpoint/2010/main" val="186544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smtClean="0"/>
              <a:t>Go to www.rstudio.com</a:t>
            </a:r>
          </a:p>
          <a:p>
            <a:pPr marL="228600" indent="-228600">
              <a:buAutoNum type="arabicPeriod"/>
            </a:pPr>
            <a:r>
              <a:rPr lang="en-US" dirty="0" err="1" smtClean="0"/>
              <a:t>Rstudio</a:t>
            </a:r>
            <a:r>
              <a:rPr lang="en-US" dirty="0" smtClean="0"/>
              <a:t> is an</a:t>
            </a:r>
            <a:r>
              <a:rPr lang="en-US" baseline="0" dirty="0" smtClean="0"/>
              <a:t> IDE for R.</a:t>
            </a:r>
          </a:p>
          <a:p>
            <a:pPr marL="228600" indent="-228600">
              <a:buAutoNum type="arabicPeriod"/>
            </a:pPr>
            <a:r>
              <a:rPr lang="en-US" baseline="0" dirty="0" smtClean="0"/>
              <a:t>Click on </a:t>
            </a:r>
            <a:r>
              <a:rPr lang="en-US" baseline="0" dirty="0" err="1" smtClean="0"/>
              <a:t>Downlaod</a:t>
            </a:r>
            <a:r>
              <a:rPr lang="en-US" baseline="0" dirty="0" smtClean="0"/>
              <a:t> R studio.</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73</a:t>
            </a:fld>
            <a:endParaRPr lang="en-US"/>
          </a:p>
        </p:txBody>
      </p:sp>
    </p:spTree>
    <p:extLst>
      <p:ext uri="{BB962C8B-B14F-4D97-AF65-F5344CB8AC3E}">
        <p14:creationId xmlns:p14="http://schemas.microsoft.com/office/powerpoint/2010/main" val="1435435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we take X1 and x2 are features of</a:t>
            </a:r>
            <a:r>
              <a:rPr lang="en-US" baseline="0" dirty="0" smtClean="0"/>
              <a:t> the data, then we write hypothesis h(x) as above equation.  </a:t>
            </a:r>
            <a:r>
              <a:rPr lang="az-Cyrl-AZ" dirty="0" smtClean="0"/>
              <a:t>Ѳ</a:t>
            </a:r>
            <a:r>
              <a:rPr lang="en-US" dirty="0" smtClean="0"/>
              <a:t>’s are called parameters of learning algorithm. </a:t>
            </a:r>
            <a:r>
              <a:rPr lang="az-Cyrl-AZ" dirty="0" smtClean="0"/>
              <a:t>Ѳ</a:t>
            </a:r>
            <a:r>
              <a:rPr lang="en-US" baseline="-25000" dirty="0" smtClean="0"/>
              <a:t>1</a:t>
            </a:r>
            <a:r>
              <a:rPr lang="en-US" dirty="0" smtClean="0"/>
              <a:t>, </a:t>
            </a:r>
            <a:r>
              <a:rPr lang="az-Cyrl-AZ" dirty="0" smtClean="0"/>
              <a:t>Ѳ</a:t>
            </a:r>
            <a:r>
              <a:rPr lang="en-US" baseline="-25000" dirty="0" smtClean="0"/>
              <a:t>2… </a:t>
            </a:r>
            <a:r>
              <a:rPr lang="en-US" dirty="0" smtClean="0"/>
              <a:t>are all real numbers.</a:t>
            </a:r>
            <a:r>
              <a:rPr lang="en-US" baseline="0" dirty="0" smtClean="0"/>
              <a:t> </a:t>
            </a:r>
            <a:r>
              <a:rPr lang="en-US" dirty="0" smtClean="0"/>
              <a:t>The job of learning algorithm is to use the training set and learn or predict appropriate parameters( here </a:t>
            </a:r>
            <a:r>
              <a:rPr lang="az-Cyrl-AZ" dirty="0" smtClean="0"/>
              <a:t>Ѳ</a:t>
            </a:r>
            <a:r>
              <a:rPr lang="en-US" dirty="0" smtClean="0"/>
              <a:t>).</a:t>
            </a:r>
            <a:r>
              <a:rPr lang="en-US" baseline="0" dirty="0" smtClean="0"/>
              <a:t> </a:t>
            </a:r>
            <a:r>
              <a:rPr lang="en-US" dirty="0" smtClean="0"/>
              <a:t>The parameters can be any equation or value. The</a:t>
            </a:r>
            <a:r>
              <a:rPr lang="en-US" baseline="0" dirty="0" smtClean="0"/>
              <a:t> learning algorithm tries the choose the parameter to be minimum value. If we take x and </a:t>
            </a:r>
            <a:r>
              <a:rPr lang="az-Cyrl-AZ" dirty="0" smtClean="0"/>
              <a:t>Ѳ</a:t>
            </a:r>
            <a:r>
              <a:rPr lang="en-US" dirty="0" smtClean="0"/>
              <a:t> as parameters</a:t>
            </a:r>
            <a:r>
              <a:rPr lang="en-US" baseline="0" dirty="0" smtClean="0"/>
              <a:t> we can convert the equation to second one. The n is the number of features for the problem.</a:t>
            </a:r>
            <a:endParaRPr lang="en-US" dirty="0" smtClean="0"/>
          </a:p>
          <a:p>
            <a:r>
              <a:rPr lang="en-US" dirty="0" smtClean="0"/>
              <a:t>So now how can we choose the parameter, so that hypothesis</a:t>
            </a:r>
            <a:r>
              <a:rPr lang="en-US" baseline="0" dirty="0" smtClean="0"/>
              <a:t> h makes the actual predictions ? </a:t>
            </a:r>
          </a:p>
          <a:p>
            <a:r>
              <a:rPr lang="en-US" baseline="0" dirty="0" smtClean="0"/>
              <a:t>Solution is to minimize the cost function</a:t>
            </a:r>
            <a:r>
              <a:rPr lang="en-US" dirty="0" smtClean="0"/>
              <a:t> .</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7</a:t>
            </a:fld>
            <a:endParaRPr lang="en-US"/>
          </a:p>
        </p:txBody>
      </p:sp>
    </p:spTree>
    <p:extLst>
      <p:ext uri="{BB962C8B-B14F-4D97-AF65-F5344CB8AC3E}">
        <p14:creationId xmlns:p14="http://schemas.microsoft.com/office/powerpoint/2010/main" val="3500550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Click</a:t>
            </a:r>
            <a:r>
              <a:rPr lang="en-US" baseline="0" dirty="0" smtClean="0"/>
              <a:t> on Download  </a:t>
            </a:r>
            <a:r>
              <a:rPr lang="en-US" baseline="0" dirty="0" err="1" smtClean="0"/>
              <a:t>Rstudio</a:t>
            </a:r>
            <a:r>
              <a:rPr lang="en-US" baseline="0" dirty="0" smtClean="0"/>
              <a:t> Desktop</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74</a:t>
            </a:fld>
            <a:endParaRPr lang="en-US"/>
          </a:p>
        </p:txBody>
      </p:sp>
    </p:spTree>
    <p:extLst>
      <p:ext uri="{BB962C8B-B14F-4D97-AF65-F5344CB8AC3E}">
        <p14:creationId xmlns:p14="http://schemas.microsoft.com/office/powerpoint/2010/main" val="3619304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Choose </a:t>
            </a:r>
            <a:r>
              <a:rPr lang="en-US" dirty="0" err="1" smtClean="0"/>
              <a:t>Rstudio</a:t>
            </a:r>
            <a:r>
              <a:rPr lang="en-US" dirty="0" smtClean="0"/>
              <a:t> for your respective.</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75</a:t>
            </a:fld>
            <a:endParaRPr lang="en-US"/>
          </a:p>
        </p:txBody>
      </p:sp>
    </p:spTree>
    <p:extLst>
      <p:ext uri="{BB962C8B-B14F-4D97-AF65-F5344CB8AC3E}">
        <p14:creationId xmlns:p14="http://schemas.microsoft.com/office/powerpoint/2010/main" val="1599463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set up installation will start. Click Next.</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76</a:t>
            </a:fld>
            <a:endParaRPr lang="en-US"/>
          </a:p>
        </p:txBody>
      </p:sp>
    </p:spTree>
    <p:extLst>
      <p:ext uri="{BB962C8B-B14F-4D97-AF65-F5344CB8AC3E}">
        <p14:creationId xmlns:p14="http://schemas.microsoft.com/office/powerpoint/2010/main" val="34364894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Set</a:t>
            </a:r>
            <a:r>
              <a:rPr lang="en-US" baseline="0" dirty="0" smtClean="0"/>
              <a:t> the location for installation.</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77</a:t>
            </a:fld>
            <a:endParaRPr lang="en-US"/>
          </a:p>
        </p:txBody>
      </p:sp>
    </p:spTree>
    <p:extLst>
      <p:ext uri="{BB962C8B-B14F-4D97-AF65-F5344CB8AC3E}">
        <p14:creationId xmlns:p14="http://schemas.microsoft.com/office/powerpoint/2010/main" val="9722099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err="1" smtClean="0"/>
              <a:t>Read.table</a:t>
            </a:r>
            <a:r>
              <a:rPr lang="en-US" dirty="0" smtClean="0"/>
              <a:t> will bring</a:t>
            </a:r>
            <a:r>
              <a:rPr lang="en-US" baseline="0" dirty="0" smtClean="0"/>
              <a:t> up a pop up window to choose the dataset file which can be in a .</a:t>
            </a:r>
            <a:r>
              <a:rPr lang="en-US" baseline="0" dirty="0" err="1" smtClean="0"/>
              <a:t>csv</a:t>
            </a:r>
            <a:r>
              <a:rPr lang="en-US" baseline="0" dirty="0" smtClean="0"/>
              <a:t> or .txt format.</a:t>
            </a:r>
          </a:p>
          <a:p>
            <a:pPr marL="228600" indent="-228600">
              <a:buAutoNum type="arabicPeriod"/>
            </a:pPr>
            <a:r>
              <a:rPr lang="en-US" baseline="0" dirty="0" smtClean="0"/>
              <a:t>Attach will </a:t>
            </a:r>
            <a:r>
              <a:rPr lang="en-US" baseline="0" dirty="0" err="1" smtClean="0"/>
              <a:t>attache</a:t>
            </a:r>
            <a:r>
              <a:rPr lang="en-US" baseline="0" dirty="0" smtClean="0"/>
              <a:t> the file into the </a:t>
            </a:r>
            <a:r>
              <a:rPr lang="en-US" baseline="0" dirty="0" err="1" smtClean="0"/>
              <a:t>attacker_data</a:t>
            </a:r>
            <a:r>
              <a:rPr lang="en-US" baseline="0" dirty="0" smtClean="0"/>
              <a:t> object.</a:t>
            </a:r>
          </a:p>
          <a:p>
            <a:pPr marL="228600" indent="-228600">
              <a:buAutoNum type="arabicPeriod"/>
            </a:pPr>
            <a:r>
              <a:rPr lang="en-US" baseline="0" dirty="0" smtClean="0"/>
              <a:t>LM will perform linear regression where goals are the target class and remaining are the attributes and will save the result in </a:t>
            </a:r>
            <a:r>
              <a:rPr lang="en-US" baseline="0" dirty="0" err="1" smtClean="0"/>
              <a:t>model_linear</a:t>
            </a:r>
            <a:r>
              <a:rPr lang="en-US" baseline="0" dirty="0" smtClean="0"/>
              <a:t> object.</a:t>
            </a:r>
          </a:p>
          <a:p>
            <a:pPr marL="228600" indent="-228600">
              <a:buAutoNum type="arabicPeriod"/>
            </a:pPr>
            <a:r>
              <a:rPr lang="en-US" baseline="0" dirty="0" smtClean="0"/>
              <a:t>Summary(</a:t>
            </a:r>
            <a:r>
              <a:rPr lang="en-US" baseline="0" dirty="0" err="1" smtClean="0"/>
              <a:t>model_linear</a:t>
            </a:r>
            <a:r>
              <a:rPr lang="en-US" baseline="0" dirty="0" smtClean="0"/>
              <a:t>) will display summary of the analysis.</a:t>
            </a:r>
          </a:p>
          <a:p>
            <a:pPr marL="228600" indent="-228600">
              <a:buAutoNum type="arabicPeriod"/>
            </a:pPr>
            <a:r>
              <a:rPr lang="en-US" baseline="0" dirty="0" smtClean="0"/>
              <a:t>Coefficients(</a:t>
            </a:r>
            <a:r>
              <a:rPr lang="en-US" baseline="0" dirty="0" err="1" smtClean="0"/>
              <a:t>model_linear</a:t>
            </a:r>
            <a:r>
              <a:rPr lang="en-US" baseline="0" dirty="0" smtClean="0"/>
              <a:t>) will calculate the coefficients of the analysis.</a:t>
            </a:r>
          </a:p>
          <a:p>
            <a:pPr marL="228600" indent="-228600">
              <a:buAutoNum type="arabicPeriod"/>
            </a:pPr>
            <a:r>
              <a:rPr lang="en-US" baseline="0" dirty="0" smtClean="0"/>
              <a:t>Plot(</a:t>
            </a:r>
            <a:r>
              <a:rPr lang="en-US" baseline="0" dirty="0" err="1" smtClean="0"/>
              <a:t>model_linear</a:t>
            </a:r>
            <a:r>
              <a:rPr lang="en-US" baseline="0" dirty="0" smtClean="0"/>
              <a:t>) will give a visualized output of the analysis.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78</a:t>
            </a:fld>
            <a:endParaRPr lang="en-US"/>
          </a:p>
        </p:txBody>
      </p:sp>
    </p:spTree>
    <p:extLst>
      <p:ext uri="{BB962C8B-B14F-4D97-AF65-F5344CB8AC3E}">
        <p14:creationId xmlns:p14="http://schemas.microsoft.com/office/powerpoint/2010/main" val="30490626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1.Load this script in script window</a:t>
            </a:r>
            <a:r>
              <a:rPr lang="en-US" baseline="0" dirty="0" smtClean="0"/>
              <a:t> and click run button or write this script in console.</a:t>
            </a:r>
          </a:p>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79</a:t>
            </a:fld>
            <a:endParaRPr lang="en-US"/>
          </a:p>
        </p:txBody>
      </p:sp>
    </p:spTree>
    <p:extLst>
      <p:ext uri="{BB962C8B-B14F-4D97-AF65-F5344CB8AC3E}">
        <p14:creationId xmlns:p14="http://schemas.microsoft.com/office/powerpoint/2010/main" val="555727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80</a:t>
            </a:fld>
            <a:endParaRPr lang="en-US"/>
          </a:p>
        </p:txBody>
      </p:sp>
    </p:spTree>
    <p:extLst>
      <p:ext uri="{BB962C8B-B14F-4D97-AF65-F5344CB8AC3E}">
        <p14:creationId xmlns:p14="http://schemas.microsoft.com/office/powerpoint/2010/main" val="33943158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Coefficients of each attribute</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81</a:t>
            </a:fld>
            <a:endParaRPr lang="en-US"/>
          </a:p>
        </p:txBody>
      </p:sp>
    </p:spTree>
    <p:extLst>
      <p:ext uri="{BB962C8B-B14F-4D97-AF65-F5344CB8AC3E}">
        <p14:creationId xmlns:p14="http://schemas.microsoft.com/office/powerpoint/2010/main" val="29347306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Perform Linear regression again through</a:t>
            </a:r>
            <a:r>
              <a:rPr lang="en-US" baseline="0" dirty="0" smtClean="0"/>
              <a:t> weka but this time with the reduced attacker dataset of 47 attributes.</a:t>
            </a:r>
          </a:p>
          <a:p>
            <a:r>
              <a:rPr lang="en-US" dirty="0" smtClean="0"/>
              <a:t>Correlation coefficient is 100%.</a:t>
            </a:r>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84</a:t>
            </a:fld>
            <a:endParaRPr lang="en-US"/>
          </a:p>
        </p:txBody>
      </p:sp>
    </p:spTree>
    <p:extLst>
      <p:ext uri="{BB962C8B-B14F-4D97-AF65-F5344CB8AC3E}">
        <p14:creationId xmlns:p14="http://schemas.microsoft.com/office/powerpoint/2010/main" val="353637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correlation coefficient is 87.17% for LWL.</a:t>
            </a:r>
          </a:p>
        </p:txBody>
      </p:sp>
      <p:sp>
        <p:nvSpPr>
          <p:cNvPr id="4" name="Slide Number Placeholder 3"/>
          <p:cNvSpPr>
            <a:spLocks noGrp="1"/>
          </p:cNvSpPr>
          <p:nvPr>
            <p:ph type="sldNum" sz="quarter" idx="10"/>
          </p:nvPr>
        </p:nvSpPr>
        <p:spPr/>
        <p:txBody>
          <a:bodyPr/>
          <a:lstStyle/>
          <a:p>
            <a:fld id="{9D26FF78-57E6-4A8E-8B7A-2B551D9CB0DB}" type="slidenum">
              <a:rPr lang="en-US" smtClean="0"/>
              <a:pPr/>
              <a:t>85</a:t>
            </a:fld>
            <a:endParaRPr lang="en-US"/>
          </a:p>
        </p:txBody>
      </p:sp>
    </p:spTree>
    <p:extLst>
      <p:ext uri="{BB962C8B-B14F-4D97-AF65-F5344CB8AC3E}">
        <p14:creationId xmlns:p14="http://schemas.microsoft.com/office/powerpoint/2010/main" val="2925720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solution to predict/choose parameter is to make H(x) as close as possible to y, Where H(x) is the predicted value and y is the actual value. We call it cost function. The m is number of instances and we use ½ to minimize the calculations before. </a:t>
            </a:r>
            <a:r>
              <a:rPr lang="en-US" dirty="0" smtClean="0"/>
              <a:t>The value for the cost function can be found by using any of these three</a:t>
            </a:r>
            <a:r>
              <a:rPr lang="en-US" baseline="0" dirty="0" smtClean="0"/>
              <a:t> methods. They are </a:t>
            </a:r>
            <a:r>
              <a:rPr lang="en-US" dirty="0" smtClean="0"/>
              <a:t>Gradient Descent / Batch Gradient Descent</a:t>
            </a:r>
            <a:r>
              <a:rPr lang="en-US" baseline="0" dirty="0" smtClean="0"/>
              <a:t> , </a:t>
            </a:r>
            <a:r>
              <a:rPr lang="en-US" dirty="0" smtClean="0"/>
              <a:t>Stochastic Gradient Descent</a:t>
            </a:r>
            <a:r>
              <a:rPr lang="en-US" baseline="0" dirty="0" smtClean="0"/>
              <a:t> and </a:t>
            </a:r>
            <a:r>
              <a:rPr lang="en-US" dirty="0" smtClean="0"/>
              <a:t>Matrix Derivatives.</a:t>
            </a:r>
          </a:p>
          <a:p>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8</a:t>
            </a:fld>
            <a:endParaRPr lang="en-US"/>
          </a:p>
        </p:txBody>
      </p:sp>
    </p:spTree>
    <p:extLst>
      <p:ext uri="{BB962C8B-B14F-4D97-AF65-F5344CB8AC3E}">
        <p14:creationId xmlns:p14="http://schemas.microsoft.com/office/powerpoint/2010/main" val="5449292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86</a:t>
            </a:fld>
            <a:endParaRPr lang="en-US"/>
          </a:p>
        </p:txBody>
      </p:sp>
    </p:spTree>
    <p:extLst>
      <p:ext uri="{BB962C8B-B14F-4D97-AF65-F5344CB8AC3E}">
        <p14:creationId xmlns:p14="http://schemas.microsoft.com/office/powerpoint/2010/main" val="714168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D26FF78-57E6-4A8E-8B7A-2B551D9CB0DB}" type="slidenum">
              <a:rPr lang="en-US" smtClean="0"/>
              <a:pPr/>
              <a:t>87</a:t>
            </a:fld>
            <a:endParaRPr lang="en-US"/>
          </a:p>
        </p:txBody>
      </p:sp>
    </p:spTree>
    <p:extLst>
      <p:ext uri="{BB962C8B-B14F-4D97-AF65-F5344CB8AC3E}">
        <p14:creationId xmlns:p14="http://schemas.microsoft.com/office/powerpoint/2010/main" val="125625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Gradient Descent : This</a:t>
            </a:r>
            <a:r>
              <a:rPr lang="en-US" baseline="0" dirty="0" smtClean="0"/>
              <a:t> is the basic algorithm where we take some value to parameter. Here we take </a:t>
            </a:r>
            <a:r>
              <a:rPr lang="az-Cyrl-AZ" dirty="0" smtClean="0"/>
              <a:t>Ѳ</a:t>
            </a:r>
            <a:r>
              <a:rPr lang="en-US" dirty="0" smtClean="0"/>
              <a:t> = 0 where 0 is</a:t>
            </a:r>
            <a:r>
              <a:rPr lang="en-US" baseline="0" dirty="0" smtClean="0"/>
              <a:t> a vector. We keep changing the </a:t>
            </a:r>
            <a:r>
              <a:rPr lang="az-Cyrl-AZ" dirty="0" smtClean="0"/>
              <a:t>Ѳ</a:t>
            </a:r>
            <a:r>
              <a:rPr lang="en-US" baseline="0" dirty="0" smtClean="0"/>
              <a:t> to reduce J(</a:t>
            </a:r>
            <a:r>
              <a:rPr lang="az-Cyrl-AZ" dirty="0" smtClean="0"/>
              <a:t>Ѳ</a:t>
            </a:r>
            <a:r>
              <a:rPr lang="en-US" dirty="0" smtClean="0"/>
              <a:t>)</a:t>
            </a:r>
            <a:r>
              <a:rPr lang="en-US" baseline="0" dirty="0" smtClean="0"/>
              <a:t> until we end up in minimum J with respect to </a:t>
            </a:r>
            <a:r>
              <a:rPr lang="az-Cyrl-AZ" dirty="0" smtClean="0"/>
              <a:t>Ѳ</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9</a:t>
            </a:fld>
            <a:endParaRPr lang="en-US"/>
          </a:p>
        </p:txBody>
      </p:sp>
    </p:spTree>
    <p:extLst>
      <p:ext uri="{BB962C8B-B14F-4D97-AF65-F5344CB8AC3E}">
        <p14:creationId xmlns:p14="http://schemas.microsoft.com/office/powerpoint/2010/main" val="1959081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If we update the value </a:t>
            </a:r>
            <a:r>
              <a:rPr lang="az-Cyrl-AZ" dirty="0" smtClean="0"/>
              <a:t>Ѳ</a:t>
            </a:r>
            <a:r>
              <a:rPr lang="en-US" dirty="0" smtClean="0"/>
              <a:t> with the partial derivative of J with respect to </a:t>
            </a:r>
            <a:r>
              <a:rPr lang="az-Cyrl-AZ" dirty="0" smtClean="0"/>
              <a:t>Ѳ</a:t>
            </a:r>
            <a:r>
              <a:rPr lang="en-US" dirty="0" smtClean="0"/>
              <a:t>.</a:t>
            </a:r>
            <a:r>
              <a:rPr lang="en-US" baseline="0" dirty="0" smtClean="0"/>
              <a:t> </a:t>
            </a:r>
            <a:r>
              <a:rPr lang="en-US" dirty="0" smtClean="0"/>
              <a:t>We get the second equation</a:t>
            </a:r>
            <a:r>
              <a:rPr lang="en-US" baseline="0" dirty="0" smtClean="0"/>
              <a:t> stated above. As we are calculating for m instances, if we do the gradient descent for m instances we end up with the equation stated below. The pictorial presentation can be shown how the cost function is going to change step by step.</a:t>
            </a:r>
            <a:endParaRPr lang="en-US" dirty="0"/>
          </a:p>
        </p:txBody>
      </p:sp>
      <p:sp>
        <p:nvSpPr>
          <p:cNvPr id="4" name="Slide Number Placeholder 3"/>
          <p:cNvSpPr>
            <a:spLocks noGrp="1"/>
          </p:cNvSpPr>
          <p:nvPr>
            <p:ph type="sldNum" sz="quarter" idx="10"/>
          </p:nvPr>
        </p:nvSpPr>
        <p:spPr/>
        <p:txBody>
          <a:bodyPr/>
          <a:lstStyle/>
          <a:p>
            <a:fld id="{64ADA158-DEFE-4C03-9AD7-B0A349A318B3}" type="slidenum">
              <a:rPr lang="en-US" smtClean="0"/>
              <a:pPr/>
              <a:t>10</a:t>
            </a:fld>
            <a:endParaRPr lang="en-US"/>
          </a:p>
        </p:txBody>
      </p:sp>
    </p:spTree>
    <p:extLst>
      <p:ext uri="{BB962C8B-B14F-4D97-AF65-F5344CB8AC3E}">
        <p14:creationId xmlns:p14="http://schemas.microsoft.com/office/powerpoint/2010/main" val="2774088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you can see the pictorial</a:t>
            </a:r>
            <a:r>
              <a:rPr lang="en-US" baseline="0" dirty="0" smtClean="0"/>
              <a:t> presentation of the gradient descent, where y axis is the cost function J(</a:t>
            </a:r>
            <a:r>
              <a:rPr lang="az-Cyrl-AZ" dirty="0" smtClean="0"/>
              <a:t>Ѳ</a:t>
            </a:r>
            <a:r>
              <a:rPr lang="en-US" dirty="0" smtClean="0"/>
              <a:t>)</a:t>
            </a:r>
            <a:r>
              <a:rPr lang="en-US" baseline="0" dirty="0" smtClean="0"/>
              <a:t> and x axis are the values </a:t>
            </a:r>
            <a:r>
              <a:rPr lang="az-Cyrl-AZ" dirty="0" smtClean="0"/>
              <a:t>Ѳ</a:t>
            </a:r>
            <a:r>
              <a:rPr lang="en-US" dirty="0" smtClean="0"/>
              <a:t>1 </a:t>
            </a:r>
            <a:r>
              <a:rPr lang="az-Cyrl-AZ" dirty="0" smtClean="0"/>
              <a:t>Ѳ</a:t>
            </a:r>
            <a:r>
              <a:rPr lang="en-US" dirty="0" smtClean="0"/>
              <a:t>2.</a:t>
            </a:r>
            <a:r>
              <a:rPr lang="en-US" baseline="0" dirty="0" smtClean="0"/>
              <a:t> Lets take a point here, and see where can we step to make our value less than present value. If you continue stepping then you will end up with the least value. The series of steps can be seen here.</a:t>
            </a:r>
            <a:endParaRPr lang="en-US" dirty="0" smtClean="0"/>
          </a:p>
        </p:txBody>
      </p:sp>
      <p:sp>
        <p:nvSpPr>
          <p:cNvPr id="4" name="Slide Number Placeholder 3"/>
          <p:cNvSpPr>
            <a:spLocks noGrp="1"/>
          </p:cNvSpPr>
          <p:nvPr>
            <p:ph type="sldNum" sz="quarter" idx="10"/>
          </p:nvPr>
        </p:nvSpPr>
        <p:spPr/>
        <p:txBody>
          <a:bodyPr/>
          <a:lstStyle/>
          <a:p>
            <a:fld id="{64ADA158-DEFE-4C03-9AD7-B0A349A318B3}" type="slidenum">
              <a:rPr lang="en-US" smtClean="0"/>
              <a:pPr/>
              <a:t>11</a:t>
            </a:fld>
            <a:endParaRPr lang="en-US"/>
          </a:p>
        </p:txBody>
      </p:sp>
    </p:spTree>
    <p:extLst>
      <p:ext uri="{BB962C8B-B14F-4D97-AF65-F5344CB8AC3E}">
        <p14:creationId xmlns:p14="http://schemas.microsoft.com/office/powerpoint/2010/main" val="2445622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3A6D82-98A1-4C32-A48A-29D0DFA9FD59}" type="datetimeFigureOut">
              <a:rPr lang="en-US" smtClean="0"/>
              <a:pPr/>
              <a:t>2/25/2015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2759618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3A6D82-98A1-4C32-A48A-29D0DFA9FD59}" type="datetimeFigureOut">
              <a:rPr lang="en-US" smtClean="0"/>
              <a:pPr/>
              <a:t>2/25/2015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3863099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3A6D82-98A1-4C32-A48A-29D0DFA9FD59}" type="datetimeFigureOut">
              <a:rPr lang="en-US" smtClean="0"/>
              <a:pPr/>
              <a:t>2/25/2015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2014329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3A6D82-98A1-4C32-A48A-29D0DFA9FD59}" type="datetimeFigureOut">
              <a:rPr lang="en-US" smtClean="0"/>
              <a:pPr/>
              <a:t>2/25/2015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166956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3A6D82-98A1-4C32-A48A-29D0DFA9FD59}" type="datetimeFigureOut">
              <a:rPr lang="en-US" smtClean="0"/>
              <a:pPr/>
              <a:t>2/25/2015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2606065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3A6D82-98A1-4C32-A48A-29D0DFA9FD59}" type="datetimeFigureOut">
              <a:rPr lang="en-US" smtClean="0"/>
              <a:pPr/>
              <a:t>2/25/2015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143243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3A6D82-98A1-4C32-A48A-29D0DFA9FD59}" type="datetimeFigureOut">
              <a:rPr lang="en-US" smtClean="0"/>
              <a:pPr/>
              <a:t>2/25/2015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1081313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3A6D82-98A1-4C32-A48A-29D0DFA9FD59}" type="datetimeFigureOut">
              <a:rPr lang="en-US" smtClean="0"/>
              <a:pPr/>
              <a:t>2/25/2015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251227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A6D82-98A1-4C32-A48A-29D0DFA9FD59}" type="datetimeFigureOut">
              <a:rPr lang="en-US" smtClean="0"/>
              <a:pPr/>
              <a:t>2/25/2015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1239133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3A6D82-98A1-4C32-A48A-29D0DFA9FD59}" type="datetimeFigureOut">
              <a:rPr lang="en-US" smtClean="0"/>
              <a:pPr/>
              <a:t>2/25/2015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316685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3A6D82-98A1-4C32-A48A-29D0DFA9FD59}" type="datetimeFigureOut">
              <a:rPr lang="en-US" smtClean="0"/>
              <a:pPr/>
              <a:t>2/25/2015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BCBD0B-9A33-430B-B196-4CDBA4910C77}" type="slidenum">
              <a:rPr lang="en-US" smtClean="0"/>
              <a:pPr/>
              <a:t>‹#›</a:t>
            </a:fld>
            <a:endParaRPr lang="en-US"/>
          </a:p>
        </p:txBody>
      </p:sp>
    </p:spTree>
    <p:extLst>
      <p:ext uri="{BB962C8B-B14F-4D97-AF65-F5344CB8AC3E}">
        <p14:creationId xmlns:p14="http://schemas.microsoft.com/office/powerpoint/2010/main" val="2559099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A6D82-98A1-4C32-A48A-29D0DFA9FD59}" type="datetimeFigureOut">
              <a:rPr lang="en-US" smtClean="0"/>
              <a:pPr/>
              <a:t>2/25/2015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CBD0B-9A33-430B-B196-4CDBA4910C77}" type="slidenum">
              <a:rPr lang="en-US" smtClean="0"/>
              <a:pPr/>
              <a:t>‹#›</a:t>
            </a:fld>
            <a:endParaRPr lang="en-US"/>
          </a:p>
        </p:txBody>
      </p:sp>
    </p:spTree>
    <p:extLst>
      <p:ext uri="{BB962C8B-B14F-4D97-AF65-F5344CB8AC3E}">
        <p14:creationId xmlns:p14="http://schemas.microsoft.com/office/powerpoint/2010/main" val="786905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HZ4cvaztQEs" TargetMode="External"/><Relationship Id="rId2" Type="http://schemas.openxmlformats.org/officeDocument/2006/relationships/hyperlink" Target="https://www.youtube.com/watch?v=5u4G23_OohI" TargetMode="External"/><Relationship Id="rId1" Type="http://schemas.openxmlformats.org/officeDocument/2006/relationships/slideLayout" Target="../slideLayouts/slideLayout2.xml"/><Relationship Id="rId5" Type="http://schemas.openxmlformats.org/officeDocument/2006/relationships/hyperlink" Target="http://scikit-learn.org/dev/auto_examples/model_selection/plot_underfitting_overfitting.html" TargetMode="External"/><Relationship Id="rId4" Type="http://schemas.openxmlformats.org/officeDocument/2006/relationships/hyperlink" Target="http://vilkeliskis.com/blog/2013/09/08/machine_learning_part_2_locally_weighted_linear_regression.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www.statmethods.net/advstats/index.html" TargetMode="External"/><Relationship Id="rId2" Type="http://schemas.openxmlformats.org/officeDocument/2006/relationships/hyperlink" Target="http://www.optasportspro.com/en/about/optapro-blog/posts/2012/mcfc-analytics-a%20response.aspx"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and Locally Weighted Regression</a:t>
            </a:r>
            <a:endParaRPr lang="en-US" dirty="0"/>
          </a:p>
        </p:txBody>
      </p:sp>
      <p:sp>
        <p:nvSpPr>
          <p:cNvPr id="3" name="Content Placeholder 2"/>
          <p:cNvSpPr>
            <a:spLocks noGrp="1"/>
          </p:cNvSpPr>
          <p:nvPr>
            <p:ph idx="1"/>
          </p:nvPr>
        </p:nvSpPr>
        <p:spPr/>
        <p:txBody>
          <a:bodyPr/>
          <a:lstStyle/>
          <a:p>
            <a:r>
              <a:rPr lang="en-US" dirty="0" smtClean="0"/>
              <a:t>Prasad Nair</a:t>
            </a:r>
          </a:p>
          <a:p>
            <a:r>
              <a:rPr lang="en-US" dirty="0" err="1" smtClean="0"/>
              <a:t>Katayoun</a:t>
            </a:r>
            <a:r>
              <a:rPr lang="en-US" dirty="0" smtClean="0"/>
              <a:t> </a:t>
            </a:r>
            <a:r>
              <a:rPr lang="en-US" dirty="0" err="1" smtClean="0"/>
              <a:t>Neshatpour</a:t>
            </a:r>
            <a:endParaRPr lang="en-US" dirty="0" smtClean="0"/>
          </a:p>
          <a:p>
            <a:r>
              <a:rPr lang="en-US" dirty="0" err="1" smtClean="0"/>
              <a:t>Kalhan</a:t>
            </a:r>
            <a:r>
              <a:rPr lang="en-US" dirty="0" smtClean="0"/>
              <a:t> </a:t>
            </a:r>
            <a:r>
              <a:rPr lang="en-US" dirty="0" err="1" smtClean="0"/>
              <a:t>Vundela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JPG"/>
          <p:cNvPicPr>
            <a:picLocks noGrp="1" noChangeAspect="1"/>
          </p:cNvPicPr>
          <p:nvPr>
            <p:ph idx="1"/>
          </p:nvPr>
        </p:nvPicPr>
        <p:blipFill>
          <a:blip r:embed="rId3" cstate="print"/>
          <a:stretch>
            <a:fillRect/>
          </a:stretch>
        </p:blipFill>
        <p:spPr>
          <a:xfrm>
            <a:off x="3581400" y="2590800"/>
            <a:ext cx="3886200" cy="666750"/>
          </a:xfrm>
        </p:spPr>
      </p:pic>
      <p:pic>
        <p:nvPicPr>
          <p:cNvPr id="5" name="Picture 4" descr="4.JPG"/>
          <p:cNvPicPr>
            <a:picLocks noChangeAspect="1"/>
          </p:cNvPicPr>
          <p:nvPr/>
        </p:nvPicPr>
        <p:blipFill>
          <a:blip r:embed="rId4" cstate="print"/>
          <a:stretch>
            <a:fillRect/>
          </a:stretch>
        </p:blipFill>
        <p:spPr>
          <a:xfrm>
            <a:off x="3581401" y="4495800"/>
            <a:ext cx="4429125" cy="609600"/>
          </a:xfrm>
          <a:prstGeom prst="rect">
            <a:avLst/>
          </a:prstGeom>
        </p:spPr>
      </p:pic>
      <p:sp>
        <p:nvSpPr>
          <p:cNvPr id="6" name="TextBox 5"/>
          <p:cNvSpPr txBox="1"/>
          <p:nvPr/>
        </p:nvSpPr>
        <p:spPr>
          <a:xfrm>
            <a:off x="2590801" y="990601"/>
            <a:ext cx="7059497" cy="646331"/>
          </a:xfrm>
          <a:prstGeom prst="rect">
            <a:avLst/>
          </a:prstGeom>
          <a:noFill/>
        </p:spPr>
        <p:txBody>
          <a:bodyPr wrap="none" rtlCol="0">
            <a:spAutoFit/>
          </a:bodyPr>
          <a:lstStyle/>
          <a:p>
            <a:r>
              <a:rPr lang="en-US" dirty="0"/>
              <a:t>If we update the value </a:t>
            </a:r>
            <a:r>
              <a:rPr lang="az-Cyrl-AZ" dirty="0"/>
              <a:t>Ѳ</a:t>
            </a:r>
            <a:r>
              <a:rPr lang="en-US" dirty="0"/>
              <a:t> with the partial derivative of J with respect to </a:t>
            </a:r>
            <a:r>
              <a:rPr lang="az-Cyrl-AZ" dirty="0"/>
              <a:t>Ѳ</a:t>
            </a:r>
            <a:r>
              <a:rPr lang="en-US" dirty="0"/>
              <a:t>.</a:t>
            </a:r>
          </a:p>
          <a:p>
            <a:r>
              <a:rPr lang="en-US" dirty="0"/>
              <a:t>We get the equation :  </a:t>
            </a:r>
          </a:p>
        </p:txBody>
      </p:sp>
      <p:sp>
        <p:nvSpPr>
          <p:cNvPr id="8" name="TextBox 7"/>
          <p:cNvSpPr txBox="1"/>
          <p:nvPr/>
        </p:nvSpPr>
        <p:spPr>
          <a:xfrm>
            <a:off x="1752600" y="3352800"/>
            <a:ext cx="8569782" cy="369332"/>
          </a:xfrm>
          <a:prstGeom prst="rect">
            <a:avLst/>
          </a:prstGeom>
          <a:noFill/>
        </p:spPr>
        <p:txBody>
          <a:bodyPr wrap="none" rtlCol="0">
            <a:spAutoFit/>
          </a:bodyPr>
          <a:lstStyle/>
          <a:p>
            <a:r>
              <a:rPr lang="en-US" dirty="0"/>
              <a:t>If we do that for m values, where m is number of instances, we get the equation as below</a:t>
            </a:r>
          </a:p>
        </p:txBody>
      </p:sp>
      <p:pic>
        <p:nvPicPr>
          <p:cNvPr id="9" name="Picture 8" descr="2.JPG"/>
          <p:cNvPicPr>
            <a:picLocks noChangeAspect="1"/>
          </p:cNvPicPr>
          <p:nvPr/>
        </p:nvPicPr>
        <p:blipFill>
          <a:blip r:embed="rId5" cstate="print"/>
          <a:stretch>
            <a:fillRect/>
          </a:stretch>
        </p:blipFill>
        <p:spPr>
          <a:xfrm>
            <a:off x="4038601" y="1676400"/>
            <a:ext cx="962025" cy="742950"/>
          </a:xfrm>
          <a:prstGeom prst="rect">
            <a:avLst/>
          </a:prstGeom>
        </p:spPr>
      </p:pic>
      <p:pic>
        <p:nvPicPr>
          <p:cNvPr id="10" name="Picture 9" descr="3.JPG"/>
          <p:cNvPicPr>
            <a:picLocks noChangeAspect="1"/>
          </p:cNvPicPr>
          <p:nvPr/>
        </p:nvPicPr>
        <p:blipFill>
          <a:blip r:embed="rId6" cstate="print"/>
          <a:stretch>
            <a:fillRect/>
          </a:stretch>
        </p:blipFill>
        <p:spPr>
          <a:xfrm>
            <a:off x="5562601" y="1828801"/>
            <a:ext cx="1628775" cy="485775"/>
          </a:xfrm>
          <a:prstGeom prst="rect">
            <a:avLst/>
          </a:prstGeom>
        </p:spPr>
      </p:pic>
      <p:sp>
        <p:nvSpPr>
          <p:cNvPr id="11" name="TextBox 10"/>
          <p:cNvSpPr txBox="1"/>
          <p:nvPr/>
        </p:nvSpPr>
        <p:spPr>
          <a:xfrm>
            <a:off x="5181600" y="1828800"/>
            <a:ext cx="327334" cy="369332"/>
          </a:xfrm>
          <a:prstGeom prst="rect">
            <a:avLst/>
          </a:prstGeom>
          <a:noFill/>
        </p:spPr>
        <p:txBody>
          <a:bodyPr wrap="none" rtlCol="0">
            <a:spAutoFit/>
          </a:bodyPr>
          <a:lstStyle/>
          <a:p>
            <a:r>
              <a:rPr lang="en-US" dirty="0"/>
              <a:t>is</a:t>
            </a:r>
          </a:p>
        </p:txBody>
      </p:sp>
    </p:spTree>
    <p:extLst>
      <p:ext uri="{BB962C8B-B14F-4D97-AF65-F5344CB8AC3E}">
        <p14:creationId xmlns:p14="http://schemas.microsoft.com/office/powerpoint/2010/main" val="29714652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vlcsnap-2015-02-17-15h41m29s249.png"/>
          <p:cNvPicPr>
            <a:picLocks noGrp="1" noChangeAspect="1"/>
          </p:cNvPicPr>
          <p:nvPr>
            <p:ph idx="1"/>
          </p:nvPr>
        </p:nvPicPr>
        <p:blipFill>
          <a:blip r:embed="rId3" cstate="print"/>
          <a:stretch>
            <a:fillRect/>
          </a:stretch>
        </p:blipFill>
        <p:spPr>
          <a:xfrm>
            <a:off x="1524000" y="0"/>
            <a:ext cx="4572000" cy="3429000"/>
          </a:xfrm>
        </p:spPr>
      </p:pic>
      <p:pic>
        <p:nvPicPr>
          <p:cNvPr id="5" name="Picture 4" descr="vlcsnap-2015-02-17-15h45m48s94.png"/>
          <p:cNvPicPr>
            <a:picLocks noChangeAspect="1"/>
          </p:cNvPicPr>
          <p:nvPr/>
        </p:nvPicPr>
        <p:blipFill>
          <a:blip r:embed="rId4" cstate="print"/>
          <a:stretch>
            <a:fillRect/>
          </a:stretch>
        </p:blipFill>
        <p:spPr>
          <a:xfrm>
            <a:off x="6096000" y="0"/>
            <a:ext cx="4572000" cy="3429000"/>
          </a:xfrm>
          <a:prstGeom prst="rect">
            <a:avLst/>
          </a:prstGeom>
        </p:spPr>
      </p:pic>
      <p:pic>
        <p:nvPicPr>
          <p:cNvPr id="6" name="Content Placeholder 17" descr="vlcsnap-2015-02-17-15h46m39s92.png"/>
          <p:cNvPicPr>
            <a:picLocks noChangeAspect="1"/>
          </p:cNvPicPr>
          <p:nvPr/>
        </p:nvPicPr>
        <p:blipFill>
          <a:blip r:embed="rId5" cstate="print"/>
          <a:stretch>
            <a:fillRect/>
          </a:stretch>
        </p:blipFill>
        <p:spPr>
          <a:xfrm>
            <a:off x="1524000" y="3429000"/>
            <a:ext cx="4572000" cy="3429000"/>
          </a:xfrm>
          <a:prstGeom prst="rect">
            <a:avLst/>
          </a:prstGeom>
        </p:spPr>
      </p:pic>
      <p:pic>
        <p:nvPicPr>
          <p:cNvPr id="7" name="Picture 6" descr="vlcsnap-2015-02-17-15h47m09s132.png"/>
          <p:cNvPicPr>
            <a:picLocks noChangeAspect="1"/>
          </p:cNvPicPr>
          <p:nvPr/>
        </p:nvPicPr>
        <p:blipFill>
          <a:blip r:embed="rId6" cstate="print"/>
          <a:stretch>
            <a:fillRect/>
          </a:stretch>
        </p:blipFill>
        <p:spPr>
          <a:xfrm>
            <a:off x="6096000" y="3429000"/>
            <a:ext cx="4572000" cy="3429000"/>
          </a:xfrm>
          <a:prstGeom prst="rect">
            <a:avLst/>
          </a:prstGeom>
        </p:spPr>
      </p:pic>
    </p:spTree>
    <p:extLst>
      <p:ext uri="{BB962C8B-B14F-4D97-AF65-F5344CB8AC3E}">
        <p14:creationId xmlns:p14="http://schemas.microsoft.com/office/powerpoint/2010/main" val="96720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0" name="Content Placeholder 19" descr="vlcsnap-2015-02-17-15h47m12s164.png"/>
          <p:cNvPicPr>
            <a:picLocks noGrp="1" noChangeAspect="1"/>
          </p:cNvPicPr>
          <p:nvPr>
            <p:ph idx="1"/>
          </p:nvPr>
        </p:nvPicPr>
        <p:blipFill>
          <a:blip r:embed="rId3" cstate="print"/>
          <a:stretch>
            <a:fillRect/>
          </a:stretch>
        </p:blipFill>
        <p:spPr>
          <a:xfrm>
            <a:off x="1524000" y="0"/>
            <a:ext cx="4572000" cy="3429000"/>
          </a:xfrm>
        </p:spPr>
      </p:pic>
      <p:pic>
        <p:nvPicPr>
          <p:cNvPr id="21" name="Picture 20" descr="vlcsnap-2015-02-17-15h47m13s170.png"/>
          <p:cNvPicPr>
            <a:picLocks noChangeAspect="1"/>
          </p:cNvPicPr>
          <p:nvPr/>
        </p:nvPicPr>
        <p:blipFill>
          <a:blip r:embed="rId4" cstate="print"/>
          <a:stretch>
            <a:fillRect/>
          </a:stretch>
        </p:blipFill>
        <p:spPr>
          <a:xfrm>
            <a:off x="6096000" y="0"/>
            <a:ext cx="4572000" cy="3429000"/>
          </a:xfrm>
          <a:prstGeom prst="rect">
            <a:avLst/>
          </a:prstGeom>
        </p:spPr>
      </p:pic>
      <p:pic>
        <p:nvPicPr>
          <p:cNvPr id="22" name="Picture 21" descr="vlcsnap-2015-02-17-15h47m13s174.png"/>
          <p:cNvPicPr>
            <a:picLocks noChangeAspect="1"/>
          </p:cNvPicPr>
          <p:nvPr/>
        </p:nvPicPr>
        <p:blipFill>
          <a:blip r:embed="rId5" cstate="print"/>
          <a:stretch>
            <a:fillRect/>
          </a:stretch>
        </p:blipFill>
        <p:spPr>
          <a:xfrm>
            <a:off x="1524000" y="3429000"/>
            <a:ext cx="4572000" cy="3429000"/>
          </a:xfrm>
          <a:prstGeom prst="rect">
            <a:avLst/>
          </a:prstGeom>
        </p:spPr>
      </p:pic>
      <p:pic>
        <p:nvPicPr>
          <p:cNvPr id="23" name="Picture 22" descr="vlcsnap-2015-02-17-15h47m14s178.png"/>
          <p:cNvPicPr>
            <a:picLocks noChangeAspect="1"/>
          </p:cNvPicPr>
          <p:nvPr/>
        </p:nvPicPr>
        <p:blipFill>
          <a:blip r:embed="rId6" cstate="print"/>
          <a:stretch>
            <a:fillRect/>
          </a:stretch>
        </p:blipFill>
        <p:spPr>
          <a:xfrm>
            <a:off x="6096000" y="3429000"/>
            <a:ext cx="4572000" cy="3429000"/>
          </a:xfrm>
          <a:prstGeom prst="rect">
            <a:avLst/>
          </a:prstGeom>
        </p:spPr>
      </p:pic>
    </p:spTree>
    <p:extLst>
      <p:ext uri="{BB962C8B-B14F-4D97-AF65-F5344CB8AC3E}">
        <p14:creationId xmlns:p14="http://schemas.microsoft.com/office/powerpoint/2010/main" val="3639614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vlcsnap-2015-02-17-15h47m14s183.png"/>
          <p:cNvPicPr>
            <a:picLocks noGrp="1" noChangeAspect="1"/>
          </p:cNvPicPr>
          <p:nvPr>
            <p:ph idx="1"/>
          </p:nvPr>
        </p:nvPicPr>
        <p:blipFill>
          <a:blip r:embed="rId3" cstate="print"/>
          <a:stretch>
            <a:fillRect/>
          </a:stretch>
        </p:blipFill>
        <p:spPr>
          <a:xfrm>
            <a:off x="1524000" y="0"/>
            <a:ext cx="4572000" cy="3429000"/>
          </a:xfrm>
        </p:spPr>
      </p:pic>
      <p:sp>
        <p:nvSpPr>
          <p:cNvPr id="5" name="TextBox 4"/>
          <p:cNvSpPr txBox="1"/>
          <p:nvPr/>
        </p:nvSpPr>
        <p:spPr>
          <a:xfrm>
            <a:off x="1905000" y="3810003"/>
            <a:ext cx="5791200" cy="830997"/>
          </a:xfrm>
          <a:prstGeom prst="rect">
            <a:avLst/>
          </a:prstGeom>
          <a:noFill/>
        </p:spPr>
        <p:txBody>
          <a:bodyPr wrap="square" rtlCol="0">
            <a:spAutoFit/>
          </a:bodyPr>
          <a:lstStyle/>
          <a:p>
            <a:r>
              <a:rPr lang="en-US" sz="2400" i="1" dirty="0">
                <a:solidFill>
                  <a:schemeClr val="accent1"/>
                </a:solidFill>
              </a:rPr>
              <a:t>What if the first step is different ? </a:t>
            </a:r>
          </a:p>
          <a:p>
            <a:r>
              <a:rPr lang="en-US" sz="2400" i="1" dirty="0">
                <a:solidFill>
                  <a:schemeClr val="accent1"/>
                </a:solidFill>
              </a:rPr>
              <a:t>Does it leads to same least point ? </a:t>
            </a:r>
          </a:p>
        </p:txBody>
      </p:sp>
      <p:sp>
        <p:nvSpPr>
          <p:cNvPr id="6" name="TextBox 5"/>
          <p:cNvSpPr txBox="1"/>
          <p:nvPr/>
        </p:nvSpPr>
        <p:spPr>
          <a:xfrm>
            <a:off x="1828801" y="6172200"/>
            <a:ext cx="6560129" cy="369332"/>
          </a:xfrm>
          <a:prstGeom prst="rect">
            <a:avLst/>
          </a:prstGeom>
          <a:noFill/>
        </p:spPr>
        <p:txBody>
          <a:bodyPr wrap="none" rtlCol="0">
            <a:spAutoFit/>
          </a:bodyPr>
          <a:lstStyle/>
          <a:p>
            <a:r>
              <a:rPr lang="en-US" dirty="0"/>
              <a:t>Reference for diagrams and equations : Lecture video by Andrew Ng</a:t>
            </a:r>
          </a:p>
        </p:txBody>
      </p:sp>
    </p:spTree>
    <p:extLst>
      <p:ext uri="{BB962C8B-B14F-4D97-AF65-F5344CB8AC3E}">
        <p14:creationId xmlns:p14="http://schemas.microsoft.com/office/powerpoint/2010/main" val="8861600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vlcsnap-2015-02-17-15h50m41s207.png"/>
          <p:cNvPicPr>
            <a:picLocks noGrp="1" noChangeAspect="1"/>
          </p:cNvPicPr>
          <p:nvPr>
            <p:ph idx="1"/>
          </p:nvPr>
        </p:nvPicPr>
        <p:blipFill>
          <a:blip r:embed="rId2" cstate="print"/>
          <a:stretch>
            <a:fillRect/>
          </a:stretch>
        </p:blipFill>
        <p:spPr>
          <a:xfrm>
            <a:off x="1524000" y="0"/>
            <a:ext cx="4572000" cy="3429000"/>
          </a:xfrm>
        </p:spPr>
      </p:pic>
      <p:pic>
        <p:nvPicPr>
          <p:cNvPr id="5" name="Picture 4" descr="vlcsnap-2015-02-17-15h50m51s53.png"/>
          <p:cNvPicPr>
            <a:picLocks noChangeAspect="1"/>
          </p:cNvPicPr>
          <p:nvPr/>
        </p:nvPicPr>
        <p:blipFill>
          <a:blip r:embed="rId3" cstate="print"/>
          <a:stretch>
            <a:fillRect/>
          </a:stretch>
        </p:blipFill>
        <p:spPr>
          <a:xfrm>
            <a:off x="6096000" y="0"/>
            <a:ext cx="4572000" cy="3429000"/>
          </a:xfrm>
          <a:prstGeom prst="rect">
            <a:avLst/>
          </a:prstGeom>
        </p:spPr>
      </p:pic>
      <p:pic>
        <p:nvPicPr>
          <p:cNvPr id="6" name="Picture 5" descr="vlcsnap-2015-02-17-15h50m57s107.png"/>
          <p:cNvPicPr>
            <a:picLocks noChangeAspect="1"/>
          </p:cNvPicPr>
          <p:nvPr/>
        </p:nvPicPr>
        <p:blipFill>
          <a:blip r:embed="rId4" cstate="print"/>
          <a:stretch>
            <a:fillRect/>
          </a:stretch>
        </p:blipFill>
        <p:spPr>
          <a:xfrm>
            <a:off x="1524000" y="3429000"/>
            <a:ext cx="4572000" cy="3429000"/>
          </a:xfrm>
          <a:prstGeom prst="rect">
            <a:avLst/>
          </a:prstGeom>
        </p:spPr>
      </p:pic>
      <p:pic>
        <p:nvPicPr>
          <p:cNvPr id="7" name="Picture 6" descr="vlcsnap-2015-02-17-15h50m58s120.png"/>
          <p:cNvPicPr>
            <a:picLocks noChangeAspect="1"/>
          </p:cNvPicPr>
          <p:nvPr/>
        </p:nvPicPr>
        <p:blipFill>
          <a:blip r:embed="rId5" cstate="print"/>
          <a:stretch>
            <a:fillRect/>
          </a:stretch>
        </p:blipFill>
        <p:spPr>
          <a:xfrm>
            <a:off x="6096000" y="3429000"/>
            <a:ext cx="4572000" cy="3429000"/>
          </a:xfrm>
          <a:prstGeom prst="rect">
            <a:avLst/>
          </a:prstGeom>
        </p:spPr>
      </p:pic>
    </p:spTree>
    <p:extLst>
      <p:ext uri="{BB962C8B-B14F-4D97-AF65-F5344CB8AC3E}">
        <p14:creationId xmlns:p14="http://schemas.microsoft.com/office/powerpoint/2010/main" val="2218850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vlcsnap-2015-02-17-15h50m59s126.png"/>
          <p:cNvPicPr>
            <a:picLocks noGrp="1" noChangeAspect="1"/>
          </p:cNvPicPr>
          <p:nvPr>
            <p:ph idx="1"/>
          </p:nvPr>
        </p:nvPicPr>
        <p:blipFill>
          <a:blip r:embed="rId2" cstate="print"/>
          <a:stretch>
            <a:fillRect/>
          </a:stretch>
        </p:blipFill>
        <p:spPr>
          <a:xfrm>
            <a:off x="1524000" y="0"/>
            <a:ext cx="4572000" cy="3429000"/>
          </a:xfrm>
        </p:spPr>
      </p:pic>
      <p:pic>
        <p:nvPicPr>
          <p:cNvPr id="5" name="Picture 4" descr="vlcsnap-2015-02-17-15h50m59s130.png"/>
          <p:cNvPicPr>
            <a:picLocks noChangeAspect="1"/>
          </p:cNvPicPr>
          <p:nvPr/>
        </p:nvPicPr>
        <p:blipFill>
          <a:blip r:embed="rId3" cstate="print"/>
          <a:stretch>
            <a:fillRect/>
          </a:stretch>
        </p:blipFill>
        <p:spPr>
          <a:xfrm>
            <a:off x="6096000" y="0"/>
            <a:ext cx="4572000" cy="3429000"/>
          </a:xfrm>
          <a:prstGeom prst="rect">
            <a:avLst/>
          </a:prstGeom>
        </p:spPr>
      </p:pic>
      <p:pic>
        <p:nvPicPr>
          <p:cNvPr id="6" name="Picture 5" descr="vlcsnap-2015-02-17-15h50m59s134.png"/>
          <p:cNvPicPr>
            <a:picLocks noChangeAspect="1"/>
          </p:cNvPicPr>
          <p:nvPr/>
        </p:nvPicPr>
        <p:blipFill>
          <a:blip r:embed="rId4" cstate="print"/>
          <a:stretch>
            <a:fillRect/>
          </a:stretch>
        </p:blipFill>
        <p:spPr>
          <a:xfrm>
            <a:off x="1524000" y="3429000"/>
            <a:ext cx="4572000" cy="3429000"/>
          </a:xfrm>
          <a:prstGeom prst="rect">
            <a:avLst/>
          </a:prstGeom>
        </p:spPr>
      </p:pic>
      <p:sp>
        <p:nvSpPr>
          <p:cNvPr id="7" name="TextBox 6"/>
          <p:cNvSpPr txBox="1"/>
          <p:nvPr/>
        </p:nvSpPr>
        <p:spPr>
          <a:xfrm>
            <a:off x="6248402" y="3962403"/>
            <a:ext cx="4045851" cy="646331"/>
          </a:xfrm>
          <a:prstGeom prst="rect">
            <a:avLst/>
          </a:prstGeom>
          <a:noFill/>
        </p:spPr>
        <p:txBody>
          <a:bodyPr wrap="none" rtlCol="0">
            <a:spAutoFit/>
          </a:bodyPr>
          <a:lstStyle/>
          <a:p>
            <a:r>
              <a:rPr lang="en-US" dirty="0"/>
              <a:t>You end up in the point which is different</a:t>
            </a:r>
          </a:p>
          <a:p>
            <a:r>
              <a:rPr lang="en-US" dirty="0"/>
              <a:t>From the minimum value. </a:t>
            </a:r>
          </a:p>
        </p:txBody>
      </p:sp>
    </p:spTree>
    <p:extLst>
      <p:ext uri="{BB962C8B-B14F-4D97-AF65-F5344CB8AC3E}">
        <p14:creationId xmlns:p14="http://schemas.microsoft.com/office/powerpoint/2010/main" val="943779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554162"/>
          </a:xfrm>
        </p:spPr>
        <p:txBody>
          <a:bodyPr>
            <a:normAutofit/>
          </a:bodyPr>
          <a:lstStyle/>
          <a:p>
            <a:r>
              <a:rPr lang="en-US" dirty="0" smtClean="0"/>
              <a:t>Stochastic Gradient Descent</a:t>
            </a:r>
            <a:br>
              <a:rPr lang="en-US" dirty="0" smtClean="0"/>
            </a:br>
            <a:endParaRPr lang="en-US" dirty="0"/>
          </a:p>
        </p:txBody>
      </p:sp>
      <p:pic>
        <p:nvPicPr>
          <p:cNvPr id="6" name="Content Placeholder 5" descr="1.JPG"/>
          <p:cNvPicPr>
            <a:picLocks noGrp="1" noChangeAspect="1"/>
          </p:cNvPicPr>
          <p:nvPr>
            <p:ph idx="1"/>
          </p:nvPr>
        </p:nvPicPr>
        <p:blipFill>
          <a:blip r:embed="rId3" cstate="print"/>
          <a:stretch>
            <a:fillRect/>
          </a:stretch>
        </p:blipFill>
        <p:spPr>
          <a:xfrm>
            <a:off x="2680064" y="2791620"/>
            <a:ext cx="6116275" cy="3609181"/>
          </a:xfrm>
        </p:spPr>
      </p:pic>
      <p:sp>
        <p:nvSpPr>
          <p:cNvPr id="7" name="TextBox 6"/>
          <p:cNvSpPr txBox="1"/>
          <p:nvPr/>
        </p:nvSpPr>
        <p:spPr>
          <a:xfrm>
            <a:off x="4114801" y="1676400"/>
            <a:ext cx="184731" cy="369332"/>
          </a:xfrm>
          <a:prstGeom prst="rect">
            <a:avLst/>
          </a:prstGeom>
          <a:noFill/>
        </p:spPr>
        <p:txBody>
          <a:bodyPr wrap="none" rtlCol="0">
            <a:spAutoFit/>
          </a:bodyPr>
          <a:lstStyle/>
          <a:p>
            <a:endParaRPr lang="en-US" dirty="0"/>
          </a:p>
        </p:txBody>
      </p:sp>
      <p:sp>
        <p:nvSpPr>
          <p:cNvPr id="9" name="TextBox 8"/>
          <p:cNvSpPr txBox="1"/>
          <p:nvPr/>
        </p:nvSpPr>
        <p:spPr>
          <a:xfrm>
            <a:off x="2209800" y="1752601"/>
            <a:ext cx="7880106" cy="646331"/>
          </a:xfrm>
          <a:prstGeom prst="rect">
            <a:avLst/>
          </a:prstGeom>
          <a:noFill/>
        </p:spPr>
        <p:txBody>
          <a:bodyPr wrap="none" rtlCol="0">
            <a:spAutoFit/>
          </a:bodyPr>
          <a:lstStyle/>
          <a:p>
            <a:r>
              <a:rPr lang="en-US" dirty="0"/>
              <a:t>It is also called as incremental gradient descent.  </a:t>
            </a:r>
          </a:p>
          <a:p>
            <a:r>
              <a:rPr lang="en-US" dirty="0"/>
              <a:t>For datasets with large values this algorithm give better results and it executes fast</a:t>
            </a:r>
          </a:p>
        </p:txBody>
      </p:sp>
    </p:spTree>
    <p:extLst>
      <p:ext uri="{BB962C8B-B14F-4D97-AF65-F5344CB8AC3E}">
        <p14:creationId xmlns:p14="http://schemas.microsoft.com/office/powerpoint/2010/main" val="11774372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1441" y="492613"/>
            <a:ext cx="3085781" cy="369332"/>
          </a:xfrm>
          <a:prstGeom prst="rect">
            <a:avLst/>
          </a:prstGeom>
          <a:solidFill>
            <a:srgbClr val="FFFF00"/>
          </a:solidFill>
        </p:spPr>
        <p:txBody>
          <a:bodyPr wrap="none" rtlCol="0">
            <a:spAutoFit/>
          </a:bodyPr>
          <a:lstStyle/>
          <a:p>
            <a:r>
              <a:rPr lang="en-US" dirty="0">
                <a:solidFill>
                  <a:srgbClr val="FF0000"/>
                </a:solidFill>
              </a:rPr>
              <a:t>This image is not clear enough.</a:t>
            </a:r>
          </a:p>
        </p:txBody>
      </p:sp>
      <p:pic>
        <p:nvPicPr>
          <p:cNvPr id="7" name="Picture 6" descr="Error_surface_of_a_linear_neuron_with_two_input_weights.png"/>
          <p:cNvPicPr>
            <a:picLocks noChangeAspect="1"/>
          </p:cNvPicPr>
          <p:nvPr/>
        </p:nvPicPr>
        <p:blipFill>
          <a:blip r:embed="rId3" cstate="print"/>
          <a:srcRect t="6734" r="6887"/>
          <a:stretch>
            <a:fillRect/>
          </a:stretch>
        </p:blipFill>
        <p:spPr>
          <a:xfrm>
            <a:off x="6694346" y="1"/>
            <a:ext cx="3973655" cy="3980187"/>
          </a:xfrm>
          <a:prstGeom prst="rect">
            <a:avLst/>
          </a:prstGeom>
        </p:spPr>
      </p:pic>
      <p:pic>
        <p:nvPicPr>
          <p:cNvPr id="5" name="Content Placeholder 4" descr="5.JPG"/>
          <p:cNvPicPr>
            <a:picLocks noGrp="1" noChangeAspect="1"/>
          </p:cNvPicPr>
          <p:nvPr>
            <p:ph idx="1"/>
          </p:nvPr>
        </p:nvPicPr>
        <p:blipFill>
          <a:blip r:embed="rId4" cstate="print"/>
          <a:srcRect t="20575" r="5411"/>
          <a:stretch>
            <a:fillRect/>
          </a:stretch>
        </p:blipFill>
        <p:spPr>
          <a:xfrm>
            <a:off x="1524000" y="2514600"/>
            <a:ext cx="5410200" cy="4343400"/>
          </a:xfrm>
        </p:spPr>
      </p:pic>
    </p:spTree>
    <p:extLst>
      <p:ext uri="{BB962C8B-B14F-4D97-AF65-F5344CB8AC3E}">
        <p14:creationId xmlns:p14="http://schemas.microsoft.com/office/powerpoint/2010/main" val="2303123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Matrix Derivatives </a:t>
            </a:r>
            <a:endParaRPr lang="en-US" dirty="0"/>
          </a:p>
        </p:txBody>
      </p:sp>
      <p:sp>
        <p:nvSpPr>
          <p:cNvPr id="3" name="Content Placeholder 2"/>
          <p:cNvSpPr>
            <a:spLocks noGrp="1"/>
          </p:cNvSpPr>
          <p:nvPr>
            <p:ph idx="1"/>
          </p:nvPr>
        </p:nvSpPr>
        <p:spPr/>
        <p:txBody>
          <a:bodyPr/>
          <a:lstStyle/>
          <a:p>
            <a:r>
              <a:rPr lang="en-US" dirty="0" smtClean="0"/>
              <a:t>We find the value of </a:t>
            </a:r>
            <a:r>
              <a:rPr lang="az-Cyrl-AZ" dirty="0" smtClean="0"/>
              <a:t>Ѳ</a:t>
            </a:r>
            <a:r>
              <a:rPr lang="en-US" dirty="0" smtClean="0"/>
              <a:t> such that it minimizes the J(</a:t>
            </a:r>
            <a:r>
              <a:rPr lang="az-Cyrl-AZ" dirty="0" smtClean="0"/>
              <a:t>Ѳ</a:t>
            </a:r>
            <a:r>
              <a:rPr lang="en-US" dirty="0" smtClean="0"/>
              <a:t>).</a:t>
            </a:r>
          </a:p>
          <a:p>
            <a:r>
              <a:rPr lang="en-US" dirty="0" smtClean="0"/>
              <a:t>We write J as matrix- </a:t>
            </a:r>
            <a:r>
              <a:rPr lang="en-US" dirty="0" err="1" smtClean="0"/>
              <a:t>vectorial</a:t>
            </a:r>
            <a:r>
              <a:rPr lang="en-US" dirty="0" smtClean="0"/>
              <a:t> representation</a:t>
            </a:r>
          </a:p>
          <a:p>
            <a:r>
              <a:rPr lang="en-US" dirty="0" smtClean="0"/>
              <a:t>We assume the value of J(</a:t>
            </a:r>
            <a:r>
              <a:rPr lang="az-Cyrl-AZ" dirty="0" smtClean="0"/>
              <a:t>Ѳ</a:t>
            </a:r>
            <a:r>
              <a:rPr lang="en-US" dirty="0" smtClean="0"/>
              <a:t>) as 0</a:t>
            </a:r>
            <a:endParaRPr lang="en-US" dirty="0"/>
          </a:p>
        </p:txBody>
      </p:sp>
      <p:pic>
        <p:nvPicPr>
          <p:cNvPr id="5" name="Picture 4" descr="1.JPG"/>
          <p:cNvPicPr>
            <a:picLocks noChangeAspect="1"/>
          </p:cNvPicPr>
          <p:nvPr/>
        </p:nvPicPr>
        <p:blipFill>
          <a:blip r:embed="rId3" cstate="print"/>
          <a:stretch>
            <a:fillRect/>
          </a:stretch>
        </p:blipFill>
        <p:spPr>
          <a:xfrm>
            <a:off x="2286001" y="4495801"/>
            <a:ext cx="3095625" cy="1666875"/>
          </a:xfrm>
          <a:prstGeom prst="rect">
            <a:avLst/>
          </a:prstGeom>
        </p:spPr>
      </p:pic>
      <p:pic>
        <p:nvPicPr>
          <p:cNvPr id="6" name="Picture 5" descr="2.JPG"/>
          <p:cNvPicPr>
            <a:picLocks noChangeAspect="1"/>
          </p:cNvPicPr>
          <p:nvPr/>
        </p:nvPicPr>
        <p:blipFill>
          <a:blip r:embed="rId4" cstate="print"/>
          <a:stretch>
            <a:fillRect/>
          </a:stretch>
        </p:blipFill>
        <p:spPr>
          <a:xfrm>
            <a:off x="5791201" y="4419601"/>
            <a:ext cx="2009775" cy="1628775"/>
          </a:xfrm>
          <a:prstGeom prst="rect">
            <a:avLst/>
          </a:prstGeom>
        </p:spPr>
      </p:pic>
    </p:spTree>
    <p:extLst>
      <p:ext uri="{BB962C8B-B14F-4D97-AF65-F5344CB8AC3E}">
        <p14:creationId xmlns:p14="http://schemas.microsoft.com/office/powerpoint/2010/main" val="1949638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JPG"/>
          <p:cNvPicPr>
            <a:picLocks noGrp="1" noChangeAspect="1"/>
          </p:cNvPicPr>
          <p:nvPr>
            <p:ph idx="1"/>
          </p:nvPr>
        </p:nvPicPr>
        <p:blipFill>
          <a:blip r:embed="rId3" cstate="print"/>
          <a:stretch>
            <a:fillRect/>
          </a:stretch>
        </p:blipFill>
        <p:spPr>
          <a:xfrm>
            <a:off x="3581401" y="0"/>
            <a:ext cx="4448175" cy="2457450"/>
          </a:xfrm>
        </p:spPr>
      </p:pic>
      <p:pic>
        <p:nvPicPr>
          <p:cNvPr id="5" name="Picture 4" descr="4.JPG"/>
          <p:cNvPicPr>
            <a:picLocks noChangeAspect="1"/>
          </p:cNvPicPr>
          <p:nvPr/>
        </p:nvPicPr>
        <p:blipFill>
          <a:blip r:embed="rId4" cstate="print"/>
          <a:stretch>
            <a:fillRect/>
          </a:stretch>
        </p:blipFill>
        <p:spPr>
          <a:xfrm>
            <a:off x="2895600" y="2590801"/>
            <a:ext cx="5695950" cy="1209675"/>
          </a:xfrm>
          <a:prstGeom prst="rect">
            <a:avLst/>
          </a:prstGeom>
        </p:spPr>
      </p:pic>
      <p:pic>
        <p:nvPicPr>
          <p:cNvPr id="6" name="Picture 5" descr="6.JPG"/>
          <p:cNvPicPr>
            <a:picLocks noChangeAspect="1"/>
          </p:cNvPicPr>
          <p:nvPr/>
        </p:nvPicPr>
        <p:blipFill>
          <a:blip r:embed="rId5" cstate="print"/>
          <a:stretch>
            <a:fillRect/>
          </a:stretch>
        </p:blipFill>
        <p:spPr>
          <a:xfrm>
            <a:off x="4419601" y="5791200"/>
            <a:ext cx="2714625" cy="666750"/>
          </a:xfrm>
          <a:prstGeom prst="rect">
            <a:avLst/>
          </a:prstGeom>
        </p:spPr>
      </p:pic>
      <p:pic>
        <p:nvPicPr>
          <p:cNvPr id="7" name="Picture 6" descr="5.JPG"/>
          <p:cNvPicPr>
            <a:picLocks noChangeAspect="1"/>
          </p:cNvPicPr>
          <p:nvPr/>
        </p:nvPicPr>
        <p:blipFill>
          <a:blip r:embed="rId6" cstate="print"/>
          <a:stretch>
            <a:fillRect/>
          </a:stretch>
        </p:blipFill>
        <p:spPr>
          <a:xfrm>
            <a:off x="3733800" y="4038601"/>
            <a:ext cx="4248150" cy="466725"/>
          </a:xfrm>
          <a:prstGeom prst="rect">
            <a:avLst/>
          </a:prstGeom>
        </p:spPr>
      </p:pic>
      <p:pic>
        <p:nvPicPr>
          <p:cNvPr id="8" name="Picture 7" descr="7.JPG"/>
          <p:cNvPicPr>
            <a:picLocks noChangeAspect="1"/>
          </p:cNvPicPr>
          <p:nvPr/>
        </p:nvPicPr>
        <p:blipFill>
          <a:blip r:embed="rId7" cstate="print"/>
          <a:stretch>
            <a:fillRect/>
          </a:stretch>
        </p:blipFill>
        <p:spPr>
          <a:xfrm>
            <a:off x="4800600" y="4953001"/>
            <a:ext cx="1771650" cy="409575"/>
          </a:xfrm>
          <a:prstGeom prst="rect">
            <a:avLst/>
          </a:prstGeom>
        </p:spPr>
      </p:pic>
    </p:spTree>
    <p:extLst>
      <p:ext uri="{BB962C8B-B14F-4D97-AF65-F5344CB8AC3E}">
        <p14:creationId xmlns:p14="http://schemas.microsoft.com/office/powerpoint/2010/main" val="3188837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 </a:t>
            </a:r>
            <a:endParaRPr lang="en-US" dirty="0"/>
          </a:p>
        </p:txBody>
      </p:sp>
      <p:sp>
        <p:nvSpPr>
          <p:cNvPr id="3" name="Content Placeholder 2"/>
          <p:cNvSpPr>
            <a:spLocks noGrp="1"/>
          </p:cNvSpPr>
          <p:nvPr>
            <p:ph idx="1"/>
          </p:nvPr>
        </p:nvSpPr>
        <p:spPr/>
        <p:txBody>
          <a:bodyPr>
            <a:normAutofit lnSpcReduction="10000"/>
          </a:bodyPr>
          <a:lstStyle/>
          <a:p>
            <a:r>
              <a:rPr lang="en-US" dirty="0" smtClean="0"/>
              <a:t>Introduction</a:t>
            </a:r>
          </a:p>
          <a:p>
            <a:r>
              <a:rPr lang="en-US" dirty="0" smtClean="0"/>
              <a:t>Regression types</a:t>
            </a:r>
          </a:p>
          <a:p>
            <a:pPr>
              <a:buNone/>
            </a:pPr>
            <a:r>
              <a:rPr lang="en-US" dirty="0" smtClean="0"/>
              <a:t>		Linear</a:t>
            </a:r>
          </a:p>
          <a:p>
            <a:pPr>
              <a:buNone/>
            </a:pPr>
            <a:r>
              <a:rPr lang="en-US" dirty="0" smtClean="0"/>
              <a:t>		Locally weighted</a:t>
            </a:r>
          </a:p>
          <a:p>
            <a:pPr>
              <a:buNone/>
            </a:pPr>
            <a:r>
              <a:rPr lang="en-US" dirty="0" smtClean="0"/>
              <a:t>		Logistic</a:t>
            </a:r>
          </a:p>
          <a:p>
            <a:r>
              <a:rPr lang="en-US" dirty="0" smtClean="0"/>
              <a:t>Applications</a:t>
            </a:r>
          </a:p>
          <a:p>
            <a:r>
              <a:rPr lang="en-US" dirty="0" smtClean="0"/>
              <a:t>Case Studies and Demo Screenshots</a:t>
            </a:r>
          </a:p>
          <a:p>
            <a:r>
              <a:rPr lang="en-US" dirty="0" smtClean="0"/>
              <a:t>Conclusion</a:t>
            </a:r>
          </a:p>
          <a:p>
            <a:pPr>
              <a:buNone/>
            </a:pPr>
            <a:r>
              <a:rPr lang="en-US" dirty="0" smtClean="0"/>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JPG"/>
          <p:cNvPicPr>
            <a:picLocks noGrp="1" noChangeAspect="1"/>
          </p:cNvPicPr>
          <p:nvPr>
            <p:ph idx="1"/>
          </p:nvPr>
        </p:nvPicPr>
        <p:blipFill>
          <a:blip r:embed="rId3" cstate="print"/>
          <a:stretch>
            <a:fillRect/>
          </a:stretch>
        </p:blipFill>
        <p:spPr>
          <a:xfrm>
            <a:off x="1524001" y="1"/>
            <a:ext cx="9143999" cy="6857999"/>
          </a:xfrm>
        </p:spPr>
      </p:pic>
    </p:spTree>
    <p:extLst>
      <p:ext uri="{BB962C8B-B14F-4D97-AF65-F5344CB8AC3E}">
        <p14:creationId xmlns:p14="http://schemas.microsoft.com/office/powerpoint/2010/main" val="3331910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Linear Regression</a:t>
            </a:r>
            <a:endParaRPr lang="en-US" dirty="0"/>
          </a:p>
        </p:txBody>
      </p:sp>
      <p:sp>
        <p:nvSpPr>
          <p:cNvPr id="3" name="Content Placeholder 2"/>
          <p:cNvSpPr>
            <a:spLocks noGrp="1"/>
          </p:cNvSpPr>
          <p:nvPr>
            <p:ph idx="1"/>
          </p:nvPr>
        </p:nvSpPr>
        <p:spPr/>
        <p:txBody>
          <a:bodyPr>
            <a:normAutofit/>
          </a:bodyPr>
          <a:lstStyle/>
          <a:p>
            <a:pPr algn="just"/>
            <a:r>
              <a:rPr lang="en-US" dirty="0" smtClean="0"/>
              <a:t>It tries to fit a constant line to data once the model was created. When the data fallows linear pattern and does not have much noise then the algorithm works fine.</a:t>
            </a:r>
          </a:p>
          <a:p>
            <a:pPr algn="just"/>
            <a:r>
              <a:rPr lang="en-US" dirty="0" smtClean="0"/>
              <a:t>When the data set is non linear, then the linear regression tends to </a:t>
            </a:r>
            <a:r>
              <a:rPr lang="en-US" dirty="0" err="1" smtClean="0"/>
              <a:t>underfit</a:t>
            </a:r>
            <a:r>
              <a:rPr lang="en-US" dirty="0" smtClean="0"/>
              <a:t> the training data set.</a:t>
            </a:r>
          </a:p>
          <a:p>
            <a:endParaRPr lang="en-US" dirty="0" smtClean="0"/>
          </a:p>
          <a:p>
            <a:pPr>
              <a:buNone/>
            </a:pPr>
            <a:r>
              <a:rPr lang="en-US" i="1" dirty="0" smtClean="0"/>
              <a:t>What is </a:t>
            </a:r>
            <a:r>
              <a:rPr lang="en-US" i="1" dirty="0" err="1" smtClean="0"/>
              <a:t>underfitting</a:t>
            </a:r>
            <a:r>
              <a:rPr lang="en-US" i="1" dirty="0" smtClean="0"/>
              <a:t>?</a:t>
            </a:r>
          </a:p>
          <a:p>
            <a:pPr>
              <a:buNone/>
            </a:pPr>
            <a:r>
              <a:rPr lang="en-US" i="1" dirty="0" smtClean="0"/>
              <a:t>How to overcome it ?</a:t>
            </a:r>
          </a:p>
          <a:p>
            <a:pPr>
              <a:buNone/>
            </a:pPr>
            <a:endParaRPr lang="en-US" i="1" dirty="0" smtClean="0"/>
          </a:p>
          <a:p>
            <a:endParaRPr lang="en-US" dirty="0"/>
          </a:p>
        </p:txBody>
      </p:sp>
    </p:spTree>
    <p:extLst>
      <p:ext uri="{BB962C8B-B14F-4D97-AF65-F5344CB8AC3E}">
        <p14:creationId xmlns:p14="http://schemas.microsoft.com/office/powerpoint/2010/main" val="31436398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Underfitting</a:t>
            </a:r>
            <a:r>
              <a:rPr lang="en-US" dirty="0" smtClean="0"/>
              <a:t> Vs </a:t>
            </a:r>
            <a:r>
              <a:rPr lang="en-US" dirty="0" err="1" smtClean="0"/>
              <a:t>Overfitting</a:t>
            </a:r>
            <a:endParaRPr lang="en-US" dirty="0"/>
          </a:p>
        </p:txBody>
      </p:sp>
      <p:sp>
        <p:nvSpPr>
          <p:cNvPr id="7" name="TextBox 6"/>
          <p:cNvSpPr txBox="1"/>
          <p:nvPr/>
        </p:nvSpPr>
        <p:spPr>
          <a:xfrm>
            <a:off x="1981200" y="1676402"/>
            <a:ext cx="8305800" cy="2031325"/>
          </a:xfrm>
          <a:prstGeom prst="rect">
            <a:avLst/>
          </a:prstGeom>
          <a:noFill/>
        </p:spPr>
        <p:txBody>
          <a:bodyPr wrap="square" rtlCol="0">
            <a:spAutoFit/>
          </a:bodyPr>
          <a:lstStyle/>
          <a:p>
            <a:pPr algn="just"/>
            <a:r>
              <a:rPr lang="en-US" dirty="0" err="1"/>
              <a:t>Underfitting</a:t>
            </a:r>
            <a:r>
              <a:rPr lang="en-US" dirty="0"/>
              <a:t> : The linear function is not sufficient to fit the training samples. Happens when we have too few features. It is with “high bias” and “low variance”.</a:t>
            </a:r>
          </a:p>
          <a:p>
            <a:pPr algn="just"/>
            <a:r>
              <a:rPr lang="en-US" dirty="0" err="1"/>
              <a:t>Overfitting</a:t>
            </a:r>
            <a:r>
              <a:rPr lang="en-US" dirty="0"/>
              <a:t> : This happens when we have too many features and linear function tends to fit each training example. This  hypothesis fits the training set very well but fails to generalize to new examples. It is with “high variance” and “low bias”. It exaggerates minor fluctuations in data </a:t>
            </a:r>
          </a:p>
          <a:p>
            <a:pPr algn="just"/>
            <a:r>
              <a:rPr lang="en-US" dirty="0"/>
              <a:t> </a:t>
            </a:r>
          </a:p>
        </p:txBody>
      </p:sp>
      <p:sp>
        <p:nvSpPr>
          <p:cNvPr id="9" name="Content Placeholder 8"/>
          <p:cNvSpPr>
            <a:spLocks noGrp="1"/>
          </p:cNvSpPr>
          <p:nvPr>
            <p:ph idx="1"/>
          </p:nvPr>
        </p:nvSpPr>
        <p:spPr>
          <a:xfrm flipV="1">
            <a:off x="2057400" y="5592766"/>
            <a:ext cx="8229600" cy="198437"/>
          </a:xfrm>
        </p:spPr>
        <p:txBody>
          <a:bodyPr>
            <a:normAutofit fontScale="32500" lnSpcReduction="20000"/>
          </a:bodyPr>
          <a:lstStyle/>
          <a:p>
            <a:r>
              <a:rPr lang="en-US" dirty="0" smtClean="0"/>
              <a:t> </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828800" y="4038600"/>
            <a:ext cx="6553200" cy="2819400"/>
          </a:xfrm>
          <a:prstGeom prst="rect">
            <a:avLst/>
          </a:prstGeom>
          <a:noFill/>
          <a:ln w="9525">
            <a:noFill/>
            <a:miter lim="800000"/>
            <a:headEnd/>
            <a:tailEnd/>
          </a:ln>
        </p:spPr>
      </p:pic>
      <p:pic>
        <p:nvPicPr>
          <p:cNvPr id="11" name="Picture 10" descr="1.JPG"/>
          <p:cNvPicPr>
            <a:picLocks noChangeAspect="1"/>
          </p:cNvPicPr>
          <p:nvPr/>
        </p:nvPicPr>
        <p:blipFill>
          <a:blip r:embed="rId3" cstate="print"/>
          <a:stretch>
            <a:fillRect/>
          </a:stretch>
        </p:blipFill>
        <p:spPr>
          <a:xfrm>
            <a:off x="8382002" y="5334003"/>
            <a:ext cx="1076325" cy="314325"/>
          </a:xfrm>
          <a:prstGeom prst="rect">
            <a:avLst/>
          </a:prstGeom>
        </p:spPr>
      </p:pic>
      <p:sp>
        <p:nvSpPr>
          <p:cNvPr id="12" name="TextBox 11"/>
          <p:cNvSpPr txBox="1"/>
          <p:nvPr/>
        </p:nvSpPr>
        <p:spPr>
          <a:xfrm>
            <a:off x="1981200" y="3429003"/>
            <a:ext cx="7772400" cy="646331"/>
          </a:xfrm>
          <a:prstGeom prst="rect">
            <a:avLst/>
          </a:prstGeom>
          <a:noFill/>
        </p:spPr>
        <p:txBody>
          <a:bodyPr wrap="square" rtlCol="0">
            <a:spAutoFit/>
          </a:bodyPr>
          <a:lstStyle/>
          <a:p>
            <a:pPr algn="just"/>
            <a:r>
              <a:rPr lang="en-US" dirty="0"/>
              <a:t>These problems can be prevented by fitting multiple models and using validation or cross-validation to compare their predictive accuracies on test data.</a:t>
            </a:r>
          </a:p>
        </p:txBody>
      </p:sp>
    </p:spTree>
    <p:extLst>
      <p:ext uri="{BB962C8B-B14F-4D97-AF65-F5344CB8AC3E}">
        <p14:creationId xmlns:p14="http://schemas.microsoft.com/office/powerpoint/2010/main" val="39955344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Locally Weighted Regression (LOESS/LOWESS)</a:t>
            </a:r>
            <a:endParaRPr lang="en-US" dirty="0"/>
          </a:p>
        </p:txBody>
      </p:sp>
      <p:sp>
        <p:nvSpPr>
          <p:cNvPr id="3" name="Content Placeholder 2"/>
          <p:cNvSpPr>
            <a:spLocks noGrp="1"/>
          </p:cNvSpPr>
          <p:nvPr>
            <p:ph idx="1"/>
          </p:nvPr>
        </p:nvSpPr>
        <p:spPr/>
        <p:txBody>
          <a:bodyPr>
            <a:normAutofit/>
          </a:bodyPr>
          <a:lstStyle/>
          <a:p>
            <a:r>
              <a:rPr lang="en-US" dirty="0" smtClean="0"/>
              <a:t>LWR is non-parametric learning algorithm. Number of parameters grow with M (number of Instances).</a:t>
            </a:r>
          </a:p>
          <a:p>
            <a:r>
              <a:rPr lang="en-US" dirty="0" smtClean="0"/>
              <a:t>Parametric learning algorithm is with fixed number of parameters.</a:t>
            </a:r>
          </a:p>
          <a:p>
            <a:r>
              <a:rPr lang="en-US" dirty="0" smtClean="0"/>
              <a:t>LWR reduce the problem by assigning weights to training data. </a:t>
            </a:r>
          </a:p>
          <a:p>
            <a:r>
              <a:rPr lang="en-US" dirty="0" smtClean="0"/>
              <a:t>LWR is much more computationally expensive compared to the simple linear regression</a:t>
            </a:r>
          </a:p>
          <a:p>
            <a:r>
              <a:rPr lang="en-US" dirty="0" smtClean="0"/>
              <a:t>LWR model is very similar to simple regression model, the only difference is that we are introducing a weight matrix </a:t>
            </a:r>
            <a:r>
              <a:rPr lang="en-US" i="1" dirty="0" smtClean="0"/>
              <a:t>W</a:t>
            </a:r>
            <a:r>
              <a:rPr lang="en-US" dirty="0" smtClean="0"/>
              <a:t>. Once we have the weight matrix we can find the model parameters as follows:</a:t>
            </a:r>
          </a:p>
          <a:p>
            <a:endParaRPr lang="en-US" dirty="0" smtClean="0"/>
          </a:p>
          <a:p>
            <a:endParaRPr lang="en-US" dirty="0"/>
          </a:p>
        </p:txBody>
      </p:sp>
    </p:spTree>
    <p:extLst>
      <p:ext uri="{BB962C8B-B14F-4D97-AF65-F5344CB8AC3E}">
        <p14:creationId xmlns:p14="http://schemas.microsoft.com/office/powerpoint/2010/main" val="15722782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JPG"/>
          <p:cNvPicPr>
            <a:picLocks noGrp="1" noChangeAspect="1"/>
          </p:cNvPicPr>
          <p:nvPr>
            <p:ph idx="1"/>
          </p:nvPr>
        </p:nvPicPr>
        <p:blipFill>
          <a:blip r:embed="rId3" cstate="print"/>
          <a:stretch>
            <a:fillRect/>
          </a:stretch>
        </p:blipFill>
        <p:spPr>
          <a:xfrm>
            <a:off x="1828800" y="304800"/>
            <a:ext cx="8572500" cy="5105400"/>
          </a:xfrm>
        </p:spPr>
      </p:pic>
      <p:pic>
        <p:nvPicPr>
          <p:cNvPr id="5" name="Picture 4" descr="2.JPG"/>
          <p:cNvPicPr>
            <a:picLocks noChangeAspect="1"/>
          </p:cNvPicPr>
          <p:nvPr/>
        </p:nvPicPr>
        <p:blipFill>
          <a:blip r:embed="rId4" cstate="print"/>
          <a:stretch>
            <a:fillRect/>
          </a:stretch>
        </p:blipFill>
        <p:spPr>
          <a:xfrm>
            <a:off x="4267200" y="5105400"/>
            <a:ext cx="3200400" cy="876300"/>
          </a:xfrm>
          <a:prstGeom prst="rect">
            <a:avLst/>
          </a:prstGeom>
        </p:spPr>
      </p:pic>
    </p:spTree>
    <p:extLst>
      <p:ext uri="{BB962C8B-B14F-4D97-AF65-F5344CB8AC3E}">
        <p14:creationId xmlns:p14="http://schemas.microsoft.com/office/powerpoint/2010/main" val="12974522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 LWR</a:t>
            </a:r>
            <a:endParaRPr lang="en-US" dirty="0"/>
          </a:p>
        </p:txBody>
      </p:sp>
      <p:pic>
        <p:nvPicPr>
          <p:cNvPr id="4" name="Content Placeholder 3" descr="NIST-LOESS.png"/>
          <p:cNvPicPr>
            <a:picLocks noGrp="1" noChangeAspect="1"/>
          </p:cNvPicPr>
          <p:nvPr>
            <p:ph idx="1"/>
          </p:nvPr>
        </p:nvPicPr>
        <p:blipFill>
          <a:blip r:embed="rId2" cstate="print"/>
          <a:stretch>
            <a:fillRect/>
          </a:stretch>
        </p:blipFill>
        <p:spPr>
          <a:xfrm>
            <a:off x="3124200" y="1524001"/>
            <a:ext cx="5105400" cy="4455829"/>
          </a:xfrm>
        </p:spPr>
      </p:pic>
    </p:spTree>
    <p:extLst>
      <p:ext uri="{BB962C8B-B14F-4D97-AF65-F5344CB8AC3E}">
        <p14:creationId xmlns:p14="http://schemas.microsoft.com/office/powerpoint/2010/main" val="2334856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a:xfrm>
            <a:off x="838200" y="1690688"/>
            <a:ext cx="10515600" cy="4486275"/>
          </a:xfrm>
        </p:spPr>
        <p:txBody>
          <a:bodyPr>
            <a:normAutofit/>
          </a:bodyPr>
          <a:lstStyle/>
          <a:p>
            <a:pPr algn="just"/>
            <a:r>
              <a:rPr lang="en-US" dirty="0" smtClean="0"/>
              <a:t>Used for estimation  of the </a:t>
            </a:r>
            <a:r>
              <a:rPr lang="en-US" dirty="0"/>
              <a:t>parameters of </a:t>
            </a:r>
            <a:r>
              <a:rPr lang="en-US" dirty="0" smtClean="0"/>
              <a:t>a qualitative response model. </a:t>
            </a:r>
          </a:p>
          <a:p>
            <a:pPr algn="just"/>
            <a:r>
              <a:rPr lang="en-US" dirty="0" smtClean="0"/>
              <a:t>Uses probability </a:t>
            </a:r>
            <a:r>
              <a:rPr lang="en-US" dirty="0"/>
              <a:t>scores as the predicted values of the dependent variable.</a:t>
            </a:r>
            <a:endParaRPr lang="en-US" dirty="0" smtClean="0"/>
          </a:p>
          <a:p>
            <a:pPr marL="514350" indent="-514350" algn="just">
              <a:buFont typeface="+mj-lt"/>
              <a:buAutoNum type="arabicPeriod"/>
            </a:pPr>
            <a:r>
              <a:rPr lang="en-US" dirty="0" smtClean="0"/>
              <a:t>Binary logistic regression: </a:t>
            </a:r>
          </a:p>
          <a:p>
            <a:pPr marL="514350" indent="-514350" algn="just">
              <a:buFont typeface="+mj-lt"/>
              <a:buAutoNum type="arabicPeriod"/>
            </a:pPr>
            <a:r>
              <a:rPr lang="en-US" dirty="0" smtClean="0"/>
              <a:t>Multinomial logistic regression: </a:t>
            </a:r>
            <a:r>
              <a:rPr lang="en-US" dirty="0"/>
              <a:t> </a:t>
            </a:r>
            <a:endParaRPr lang="en-US" dirty="0" smtClean="0"/>
          </a:p>
        </p:txBody>
      </p:sp>
    </p:spTree>
    <p:extLst>
      <p:ext uri="{BB962C8B-B14F-4D97-AF65-F5344CB8AC3E}">
        <p14:creationId xmlns:p14="http://schemas.microsoft.com/office/powerpoint/2010/main" val="14203411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Logistic regression</a:t>
            </a:r>
            <a:endParaRPr lang="en-US" dirty="0"/>
          </a:p>
        </p:txBody>
      </p:sp>
      <p:sp>
        <p:nvSpPr>
          <p:cNvPr id="3" name="Content Placeholder 2"/>
          <p:cNvSpPr>
            <a:spLocks noGrp="1"/>
          </p:cNvSpPr>
          <p:nvPr>
            <p:ph idx="1"/>
          </p:nvPr>
        </p:nvSpPr>
        <p:spPr>
          <a:xfrm>
            <a:off x="838200" y="1690688"/>
            <a:ext cx="10515600" cy="4486275"/>
          </a:xfrm>
        </p:spPr>
        <p:txBody>
          <a:bodyPr>
            <a:normAutofit/>
          </a:bodyPr>
          <a:lstStyle/>
          <a:p>
            <a:pPr algn="just"/>
            <a:r>
              <a:rPr lang="en-US" dirty="0" smtClean="0"/>
              <a:t>Binary output variable Y, conditional probability </a:t>
            </a:r>
            <a:r>
              <a:rPr lang="en-US" dirty="0" err="1" smtClean="0"/>
              <a:t>Pr</a:t>
            </a:r>
            <a:r>
              <a:rPr lang="en-US" dirty="0" smtClean="0"/>
              <a:t>(Y = 1|X = x) as a function of x.</a:t>
            </a:r>
          </a:p>
          <a:p>
            <a:pPr marL="0" indent="0" algn="just">
              <a:buNone/>
            </a:pPr>
            <a:r>
              <a:rPr lang="en-US" dirty="0" smtClean="0"/>
              <a:t>1 - Most obvious idea: let p(x) be a linear function of x.</a:t>
            </a:r>
          </a:p>
          <a:p>
            <a:pPr marL="0" indent="0" algn="just">
              <a:buNone/>
            </a:pPr>
            <a:r>
              <a:rPr lang="en-US" dirty="0" smtClean="0"/>
              <a:t> </a:t>
            </a:r>
            <a:r>
              <a:rPr lang="en-US" dirty="0"/>
              <a:t>problem: p must be between 0 and 1, and linear functions are unbounded. </a:t>
            </a:r>
            <a:endParaRPr lang="en-US" dirty="0" smtClean="0"/>
          </a:p>
          <a:p>
            <a:pPr marL="0" indent="0" algn="just">
              <a:buNone/>
            </a:pPr>
            <a:r>
              <a:rPr lang="en-US" dirty="0" smtClean="0"/>
              <a:t>2- Next idea: let </a:t>
            </a:r>
            <a:r>
              <a:rPr lang="en-US" dirty="0"/>
              <a:t>log p(x) be a linear function of </a:t>
            </a:r>
            <a:r>
              <a:rPr lang="en-US" dirty="0" smtClean="0"/>
              <a:t>x</a:t>
            </a:r>
          </a:p>
          <a:p>
            <a:pPr marL="0" indent="0" algn="just">
              <a:buNone/>
            </a:pPr>
            <a:r>
              <a:rPr lang="en-US" dirty="0" smtClean="0"/>
              <a:t>Problem: </a:t>
            </a:r>
          </a:p>
          <a:p>
            <a:pPr marL="0" indent="0" algn="just">
              <a:buNone/>
            </a:pPr>
            <a:r>
              <a:rPr lang="en-US" dirty="0" smtClean="0"/>
              <a:t>logarithms </a:t>
            </a:r>
            <a:r>
              <a:rPr lang="en-US" dirty="0"/>
              <a:t>are unbounded in only one direction, and linear functions are not.</a:t>
            </a:r>
          </a:p>
        </p:txBody>
      </p:sp>
    </p:spTree>
    <p:extLst>
      <p:ext uri="{BB962C8B-B14F-4D97-AF65-F5344CB8AC3E}">
        <p14:creationId xmlns:p14="http://schemas.microsoft.com/office/powerpoint/2010/main" val="6492028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515600" cy="4486275"/>
              </a:xfrm>
            </p:spPr>
            <p:txBody>
              <a:bodyPr>
                <a:normAutofit/>
              </a:bodyPr>
              <a:lstStyle/>
              <a:p>
                <a:pPr marL="0" indent="0" algn="just">
                  <a:buNone/>
                </a:pPr>
                <a:r>
                  <a:rPr lang="en-US" dirty="0" smtClean="0"/>
                  <a:t>3- Binary logistic:  Use logistic transformation</a:t>
                </a: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𝑙𝑜𝑔</m:t>
                      </m:r>
                      <m:f>
                        <m:fPr>
                          <m:ctrlPr>
                            <a:rPr lang="en-US" i="1">
                              <a:latin typeface="Cambria Math" panose="02040503050406030204" pitchFamily="18" charset="0"/>
                            </a:rPr>
                          </m:ctrlPr>
                        </m:fPr>
                        <m:num>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num>
                        <m:den>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β</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sty m:val="p"/>
                        </m:rPr>
                        <a:rPr lang="el-GR" i="1">
                          <a:latin typeface="Cambria Math" panose="02040503050406030204" pitchFamily="18" charset="0"/>
                        </a:rPr>
                        <m:t>β</m:t>
                      </m:r>
                      <m:r>
                        <a:rPr lang="en-US" b="0" i="1" smtClean="0">
                          <a:latin typeface="Cambria Math" panose="02040503050406030204" pitchFamily="18" charset="0"/>
                        </a:rPr>
                        <m:t>          (1)</m:t>
                      </m:r>
                    </m:oMath>
                  </m:oMathPara>
                </a14:m>
                <a:endParaRPr lang="en-US" dirty="0"/>
              </a:p>
              <a:p>
                <a:pPr marL="0" indent="0" algn="just">
                  <a:buNone/>
                </a:pPr>
                <a:r>
                  <a:rPr lang="en-US" dirty="0"/>
                  <a:t>Solving for p:</a:t>
                </a: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𝑒</m:t>
                              </m:r>
                            </m:e>
                            <m:sup>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l-GR" i="1">
                                      <a:latin typeface="Cambria Math" panose="02040503050406030204" pitchFamily="18" charset="0"/>
                                    </a:rPr>
                                    <m:t>β</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m:rPr>
                                  <m:sty m:val="p"/>
                                </m:rPr>
                                <a:rPr lang="el-GR" i="1">
                                  <a:latin typeface="Cambria Math" panose="02040503050406030204" pitchFamily="18" charset="0"/>
                                </a:rPr>
                                <m:t>β</m:t>
                              </m:r>
                              <m:r>
                                <a:rPr lang="en-US" i="1">
                                  <a:latin typeface="Cambria Math" panose="02040503050406030204" pitchFamily="18" charset="0"/>
                                </a:rPr>
                                <m:t>)</m:t>
                              </m:r>
                            </m:sup>
                          </m:sSup>
                          <m:r>
                            <a:rPr lang="en-US" b="0" i="1" smtClean="0">
                              <a:latin typeface="Cambria Math" panose="02040503050406030204" pitchFamily="18" charset="0"/>
                            </a:rPr>
                            <m:t> </m:t>
                          </m:r>
                        </m:den>
                      </m:f>
                      <m:r>
                        <a:rPr lang="en-US" b="0" i="1" smtClean="0">
                          <a:latin typeface="Cambria Math" panose="02040503050406030204" pitchFamily="18" charset="0"/>
                        </a:rPr>
                        <m:t>         (2)</m:t>
                      </m:r>
                    </m:oMath>
                  </m:oMathPara>
                </a14:m>
                <a:endParaRPr lang="en-US" dirty="0"/>
              </a:p>
              <a:p>
                <a:pPr marL="0" indent="0" algn="just">
                  <a:buNone/>
                </a:pPr>
                <a:endParaRPr lang="en-US" dirty="0"/>
              </a:p>
              <a:p>
                <a:pPr marL="0" indent="0" algn="just">
                  <a:buNone/>
                </a:pPr>
                <a:r>
                  <a:rPr lang="en-US" dirty="0"/>
                  <a:t>To minimize the </a:t>
                </a:r>
                <a:r>
                  <a:rPr lang="en-US" dirty="0" smtClean="0"/>
                  <a:t>miss-classification </a:t>
                </a:r>
                <a:r>
                  <a:rPr lang="en-US" dirty="0"/>
                  <a:t>rate, we should predict Y = 1 when p ≥ 0.5 and Y = 0 when p &lt; 0.5.</a:t>
                </a:r>
              </a:p>
              <a:p>
                <a:pPr marL="0" indent="0" algn="just">
                  <a:buNone/>
                </a:pPr>
                <a:endParaRPr lang="en-US" dirty="0" smtClean="0"/>
              </a:p>
              <a:p>
                <a:pPr marL="0" indent="0" algn="just">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515600" cy="4486275"/>
              </a:xfrm>
              <a:blipFill rotWithShape="0">
                <a:blip r:embed="rId3" cstate="print"/>
                <a:stretch>
                  <a:fillRect l="-1217" t="-2174" r="-1159"/>
                </a:stretch>
              </a:blipFill>
            </p:spPr>
            <p:txBody>
              <a:bodyPr/>
              <a:lstStyle/>
              <a:p>
                <a:r>
                  <a:rPr lang="en-US">
                    <a:noFill/>
                  </a:rPr>
                  <a:t> </a:t>
                </a:r>
              </a:p>
            </p:txBody>
          </p:sp>
        </mc:Fallback>
      </mc:AlternateContent>
    </p:spTree>
    <p:extLst>
      <p:ext uri="{BB962C8B-B14F-4D97-AF65-F5344CB8AC3E}">
        <p14:creationId xmlns:p14="http://schemas.microsoft.com/office/powerpoint/2010/main" val="3087960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37083206"/>
              </p:ext>
            </p:extLst>
          </p:nvPr>
        </p:nvGraphicFramePr>
        <p:xfrm>
          <a:off x="809758" y="2984467"/>
          <a:ext cx="10544044" cy="3070584"/>
        </p:xfrm>
        <a:graphic>
          <a:graphicData uri="http://schemas.openxmlformats.org/drawingml/2006/table">
            <a:tbl>
              <a:tblPr firstRow="1" bandRow="1">
                <a:tableStyleId>{5C22544A-7EE6-4342-B048-85BDC9FD1C3A}</a:tableStyleId>
              </a:tblPr>
              <a:tblGrid>
                <a:gridCol w="1311797"/>
                <a:gridCol w="1311797"/>
                <a:gridCol w="1311797"/>
                <a:gridCol w="1081719"/>
                <a:gridCol w="1789546"/>
                <a:gridCol w="1484555"/>
                <a:gridCol w="2044553"/>
                <a:gridCol w="208280"/>
              </a:tblGrid>
              <a:tr h="383823">
                <a:tc rowSpan="2">
                  <a:txBody>
                    <a:bodyPr/>
                    <a:lstStyle/>
                    <a:p>
                      <a:pPr algn="ctr"/>
                      <a:r>
                        <a:rPr lang="en-US" dirty="0" smtClean="0"/>
                        <a:t>X</a:t>
                      </a:r>
                      <a:endParaRPr lang="en-US" dirty="0"/>
                    </a:p>
                  </a:txBody>
                  <a:tcPr/>
                </a:tc>
                <a:tc gridSpan="2">
                  <a:txBody>
                    <a:bodyPr/>
                    <a:lstStyle/>
                    <a:p>
                      <a:pPr algn="ctr"/>
                      <a:r>
                        <a:rPr lang="en-US" dirty="0" smtClean="0"/>
                        <a:t>Instances</a:t>
                      </a:r>
                      <a:r>
                        <a:rPr lang="en-US" baseline="0" dirty="0" smtClean="0"/>
                        <a:t> of Y Coded as </a:t>
                      </a:r>
                      <a:endParaRPr lang="en-US" dirty="0"/>
                    </a:p>
                  </a:txBody>
                  <a:tcPr/>
                </a:tc>
                <a:tc hMerge="1">
                  <a:txBody>
                    <a:bodyPr/>
                    <a:lstStyle/>
                    <a:p>
                      <a:endParaRPr lang="en-US" dirty="0"/>
                    </a:p>
                  </a:txBody>
                  <a:tcPr/>
                </a:tc>
                <a:tc rowSpan="2">
                  <a:txBody>
                    <a:bodyPr/>
                    <a:lstStyle/>
                    <a:p>
                      <a:pPr algn="ctr"/>
                      <a:r>
                        <a:rPr lang="en-US" dirty="0" smtClean="0"/>
                        <a:t>Total</a:t>
                      </a:r>
                      <a:endParaRPr lang="en-US" dirty="0"/>
                    </a:p>
                  </a:txBody>
                  <a:tcPr/>
                </a:tc>
                <a:tc rowSpan="2">
                  <a:txBody>
                    <a:bodyPr/>
                    <a:lstStyle/>
                    <a:p>
                      <a:pPr algn="ctr"/>
                      <a:r>
                        <a:rPr lang="en-US" dirty="0" smtClean="0"/>
                        <a:t>Y as observed probability</a:t>
                      </a:r>
                      <a:endParaRPr lang="en-US" dirty="0"/>
                    </a:p>
                  </a:txBody>
                  <a:tcPr/>
                </a:tc>
                <a:tc rowSpan="2">
                  <a:txBody>
                    <a:bodyPr/>
                    <a:lstStyle/>
                    <a:p>
                      <a:pPr algn="ctr"/>
                      <a:r>
                        <a:rPr lang="en-US" dirty="0" smtClean="0"/>
                        <a:t>Y as Odds</a:t>
                      </a:r>
                    </a:p>
                    <a:p>
                      <a:pPr algn="ctr"/>
                      <a:r>
                        <a:rPr lang="en-US" dirty="0" smtClean="0"/>
                        <a:t>(p/(1-p))</a:t>
                      </a:r>
                      <a:endParaRPr lang="en-US" dirty="0"/>
                    </a:p>
                  </a:txBody>
                  <a:tcPr/>
                </a:tc>
                <a:tc rowSpan="2">
                  <a:txBody>
                    <a:bodyPr/>
                    <a:lstStyle/>
                    <a:p>
                      <a:pPr algn="ctr"/>
                      <a:r>
                        <a:rPr lang="en-US" dirty="0" smtClean="0"/>
                        <a:t>Y as log Odds</a:t>
                      </a:r>
                      <a:endParaRPr lang="en-US" dirty="0"/>
                    </a:p>
                  </a:txBody>
                  <a:tcPr/>
                </a:tc>
                <a:tc rowSpan="2">
                  <a:txBody>
                    <a:bodyPr/>
                    <a:lstStyle/>
                    <a:p>
                      <a:pPr algn="ctr"/>
                      <a:endParaRPr lang="en-US" dirty="0"/>
                    </a:p>
                  </a:txBody>
                  <a:tcPr/>
                </a:tc>
              </a:tr>
              <a:tr h="383823">
                <a:tc vMerge="1">
                  <a:txBody>
                    <a:bodyPr/>
                    <a:lstStyle/>
                    <a:p>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r>
              <a:tr h="383823">
                <a:tc>
                  <a:txBody>
                    <a:bodyPr/>
                    <a:lstStyle/>
                    <a:p>
                      <a:pPr algn="ctr"/>
                      <a:r>
                        <a:rPr lang="en-US" dirty="0" smtClean="0"/>
                        <a:t>28</a:t>
                      </a:r>
                      <a:endParaRPr lang="en-US" dirty="0"/>
                    </a:p>
                  </a:txBody>
                  <a:tcPr/>
                </a:tc>
                <a:tc>
                  <a:txBody>
                    <a:bodyPr/>
                    <a:lstStyle/>
                    <a:p>
                      <a:pPr algn="ctr"/>
                      <a:r>
                        <a:rPr lang="en-US" dirty="0" smtClean="0"/>
                        <a:t>4</a:t>
                      </a:r>
                      <a:endParaRPr lang="en-US" dirty="0"/>
                    </a:p>
                  </a:txBody>
                  <a:tcPr/>
                </a:tc>
                <a:tc>
                  <a:txBody>
                    <a:bodyPr/>
                    <a:lstStyle/>
                    <a:p>
                      <a:pPr algn="ctr"/>
                      <a:r>
                        <a:rPr lang="en-US" dirty="0" smtClean="0"/>
                        <a:t>2</a:t>
                      </a:r>
                      <a:endParaRPr lang="en-US" dirty="0"/>
                    </a:p>
                  </a:txBody>
                  <a:tcPr/>
                </a:tc>
                <a:tc>
                  <a:txBody>
                    <a:bodyPr/>
                    <a:lstStyle/>
                    <a:p>
                      <a:pPr algn="ctr"/>
                      <a:r>
                        <a:rPr lang="en-US" dirty="0" smtClean="0"/>
                        <a:t>6</a:t>
                      </a:r>
                      <a:endParaRPr lang="en-US" dirty="0"/>
                    </a:p>
                  </a:txBody>
                  <a:tcPr/>
                </a:tc>
                <a:tc>
                  <a:txBody>
                    <a:bodyPr/>
                    <a:lstStyle/>
                    <a:p>
                      <a:pPr algn="ctr"/>
                      <a:r>
                        <a:rPr lang="en-US" dirty="0" smtClean="0"/>
                        <a:t>0.33</a:t>
                      </a:r>
                      <a:endParaRPr lang="en-US" dirty="0"/>
                    </a:p>
                  </a:txBody>
                  <a:tcPr/>
                </a:tc>
                <a:tc>
                  <a:txBody>
                    <a:bodyPr/>
                    <a:lstStyle/>
                    <a:p>
                      <a:pPr algn="ctr"/>
                      <a:r>
                        <a:rPr lang="en-US" dirty="0" smtClean="0"/>
                        <a:t>0.5</a:t>
                      </a:r>
                      <a:endParaRPr lang="en-US" dirty="0"/>
                    </a:p>
                  </a:txBody>
                  <a:tcPr/>
                </a:tc>
                <a:tc>
                  <a:txBody>
                    <a:bodyPr/>
                    <a:lstStyle/>
                    <a:p>
                      <a:pPr algn="ctr"/>
                      <a:r>
                        <a:rPr lang="en-US" dirty="0" smtClean="0"/>
                        <a:t>-0.69</a:t>
                      </a:r>
                      <a:endParaRPr lang="en-US" dirty="0"/>
                    </a:p>
                  </a:txBody>
                  <a:tcPr/>
                </a:tc>
                <a:tc>
                  <a:txBody>
                    <a:bodyPr/>
                    <a:lstStyle/>
                    <a:p>
                      <a:pPr algn="ctr"/>
                      <a:endParaRPr lang="en-US" dirty="0"/>
                    </a:p>
                  </a:txBody>
                  <a:tcPr/>
                </a:tc>
              </a:tr>
              <a:tr h="383823">
                <a:tc>
                  <a:txBody>
                    <a:bodyPr/>
                    <a:lstStyle/>
                    <a:p>
                      <a:pPr algn="ctr"/>
                      <a:r>
                        <a:rPr lang="en-US" dirty="0" smtClean="0"/>
                        <a:t>29</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5</a:t>
                      </a:r>
                      <a:endParaRPr lang="en-US" dirty="0"/>
                    </a:p>
                  </a:txBody>
                  <a:tcPr/>
                </a:tc>
                <a:tc>
                  <a:txBody>
                    <a:bodyPr/>
                    <a:lstStyle/>
                    <a:p>
                      <a:pPr algn="ctr"/>
                      <a:r>
                        <a:rPr lang="en-US" dirty="0" smtClean="0"/>
                        <a:t>0.40</a:t>
                      </a:r>
                      <a:endParaRPr lang="en-US" dirty="0"/>
                    </a:p>
                  </a:txBody>
                  <a:tcPr/>
                </a:tc>
                <a:tc>
                  <a:txBody>
                    <a:bodyPr/>
                    <a:lstStyle/>
                    <a:p>
                      <a:pPr algn="ctr"/>
                      <a:r>
                        <a:rPr lang="en-US" dirty="0" smtClean="0"/>
                        <a:t>0.67</a:t>
                      </a:r>
                      <a:endParaRPr lang="en-US" dirty="0"/>
                    </a:p>
                  </a:txBody>
                  <a:tcPr/>
                </a:tc>
                <a:tc>
                  <a:txBody>
                    <a:bodyPr/>
                    <a:lstStyle/>
                    <a:p>
                      <a:pPr algn="ctr"/>
                      <a:r>
                        <a:rPr lang="en-US" dirty="0" smtClean="0"/>
                        <a:t>-0.40</a:t>
                      </a:r>
                      <a:endParaRPr lang="en-US" dirty="0"/>
                    </a:p>
                  </a:txBody>
                  <a:tcPr/>
                </a:tc>
                <a:tc>
                  <a:txBody>
                    <a:bodyPr/>
                    <a:lstStyle/>
                    <a:p>
                      <a:pPr algn="ctr"/>
                      <a:endParaRPr lang="en-US" dirty="0"/>
                    </a:p>
                  </a:txBody>
                  <a:tcPr/>
                </a:tc>
              </a:tr>
              <a:tr h="383823">
                <a:tc>
                  <a:txBody>
                    <a:bodyPr/>
                    <a:lstStyle/>
                    <a:p>
                      <a:pPr algn="ctr"/>
                      <a:r>
                        <a:rPr lang="en-US" dirty="0" smtClean="0"/>
                        <a:t>30</a:t>
                      </a:r>
                      <a:endParaRPr lang="en-US" dirty="0"/>
                    </a:p>
                  </a:txBody>
                  <a:tcPr/>
                </a:tc>
                <a:tc>
                  <a:txBody>
                    <a:bodyPr/>
                    <a:lstStyle/>
                    <a:p>
                      <a:pPr algn="ctr"/>
                      <a:r>
                        <a:rPr lang="en-US" dirty="0" smtClean="0"/>
                        <a:t>2</a:t>
                      </a:r>
                      <a:endParaRPr lang="en-US" dirty="0"/>
                    </a:p>
                  </a:txBody>
                  <a:tcPr/>
                </a:tc>
                <a:tc>
                  <a:txBody>
                    <a:bodyPr/>
                    <a:lstStyle/>
                    <a:p>
                      <a:pPr algn="ctr"/>
                      <a:r>
                        <a:rPr lang="en-US" dirty="0" smtClean="0"/>
                        <a:t>7</a:t>
                      </a:r>
                      <a:endParaRPr lang="en-US" dirty="0"/>
                    </a:p>
                  </a:txBody>
                  <a:tcPr/>
                </a:tc>
                <a:tc>
                  <a:txBody>
                    <a:bodyPr/>
                    <a:lstStyle/>
                    <a:p>
                      <a:pPr algn="ctr"/>
                      <a:r>
                        <a:rPr lang="en-US" dirty="0" smtClean="0"/>
                        <a:t>9</a:t>
                      </a:r>
                      <a:endParaRPr lang="en-US" dirty="0"/>
                    </a:p>
                  </a:txBody>
                  <a:tcPr/>
                </a:tc>
                <a:tc>
                  <a:txBody>
                    <a:bodyPr/>
                    <a:lstStyle/>
                    <a:p>
                      <a:pPr algn="ctr"/>
                      <a:r>
                        <a:rPr lang="en-US" dirty="0" smtClean="0"/>
                        <a:t>0.78</a:t>
                      </a:r>
                      <a:endParaRPr lang="en-US" dirty="0"/>
                    </a:p>
                  </a:txBody>
                  <a:tcPr/>
                </a:tc>
                <a:tc>
                  <a:txBody>
                    <a:bodyPr/>
                    <a:lstStyle/>
                    <a:p>
                      <a:pPr algn="ctr"/>
                      <a:r>
                        <a:rPr lang="en-US" dirty="0" smtClean="0"/>
                        <a:t>3.5</a:t>
                      </a:r>
                      <a:endParaRPr lang="en-US" dirty="0"/>
                    </a:p>
                  </a:txBody>
                  <a:tcPr/>
                </a:tc>
                <a:tc>
                  <a:txBody>
                    <a:bodyPr/>
                    <a:lstStyle/>
                    <a:p>
                      <a:pPr algn="ctr"/>
                      <a:r>
                        <a:rPr lang="en-US" dirty="0" smtClean="0"/>
                        <a:t>1.25</a:t>
                      </a:r>
                      <a:endParaRPr lang="en-US" dirty="0"/>
                    </a:p>
                  </a:txBody>
                  <a:tcPr/>
                </a:tc>
                <a:tc>
                  <a:txBody>
                    <a:bodyPr/>
                    <a:lstStyle/>
                    <a:p>
                      <a:pPr algn="ctr"/>
                      <a:endParaRPr lang="en-US" dirty="0"/>
                    </a:p>
                  </a:txBody>
                  <a:tcPr/>
                </a:tc>
              </a:tr>
              <a:tr h="383823">
                <a:tc>
                  <a:txBody>
                    <a:bodyPr/>
                    <a:lstStyle/>
                    <a:p>
                      <a:pPr algn="ctr"/>
                      <a:r>
                        <a:rPr lang="en-US" dirty="0" smtClean="0"/>
                        <a:t>21</a:t>
                      </a:r>
                      <a:endParaRPr lang="en-US" dirty="0"/>
                    </a:p>
                  </a:txBody>
                  <a:tcPr/>
                </a:tc>
                <a:tc>
                  <a:txBody>
                    <a:bodyPr/>
                    <a:lstStyle/>
                    <a:p>
                      <a:pPr algn="ctr"/>
                      <a:r>
                        <a:rPr lang="en-US" dirty="0" smtClean="0"/>
                        <a:t>2</a:t>
                      </a:r>
                      <a:endParaRPr lang="en-US" dirty="0"/>
                    </a:p>
                  </a:txBody>
                  <a:tcPr/>
                </a:tc>
                <a:tc>
                  <a:txBody>
                    <a:bodyPr/>
                    <a:lstStyle/>
                    <a:p>
                      <a:pPr algn="ctr"/>
                      <a:r>
                        <a:rPr lang="en-US" dirty="0" smtClean="0"/>
                        <a:t>7</a:t>
                      </a:r>
                      <a:endParaRPr lang="en-US" dirty="0"/>
                    </a:p>
                  </a:txBody>
                  <a:tcPr/>
                </a:tc>
                <a:tc>
                  <a:txBody>
                    <a:bodyPr/>
                    <a:lstStyle/>
                    <a:p>
                      <a:pPr algn="ctr"/>
                      <a:r>
                        <a:rPr lang="en-US" dirty="0" smtClean="0"/>
                        <a:t>9</a:t>
                      </a:r>
                      <a:endParaRPr lang="en-US" dirty="0"/>
                    </a:p>
                  </a:txBody>
                  <a:tcPr/>
                </a:tc>
                <a:tc>
                  <a:txBody>
                    <a:bodyPr/>
                    <a:lstStyle/>
                    <a:p>
                      <a:pPr algn="ctr"/>
                      <a:r>
                        <a:rPr lang="en-US" dirty="0" smtClean="0"/>
                        <a:t>0.78</a:t>
                      </a:r>
                      <a:endParaRPr lang="en-US" dirty="0"/>
                    </a:p>
                  </a:txBody>
                  <a:tcPr/>
                </a:tc>
                <a:tc>
                  <a:txBody>
                    <a:bodyPr/>
                    <a:lstStyle/>
                    <a:p>
                      <a:pPr algn="ctr"/>
                      <a:r>
                        <a:rPr lang="en-US" dirty="0" smtClean="0"/>
                        <a:t>3.5</a:t>
                      </a:r>
                      <a:endParaRPr lang="en-US" dirty="0"/>
                    </a:p>
                  </a:txBody>
                  <a:tcPr/>
                </a:tc>
                <a:tc>
                  <a:txBody>
                    <a:bodyPr/>
                    <a:lstStyle/>
                    <a:p>
                      <a:pPr algn="ctr"/>
                      <a:r>
                        <a:rPr lang="en-US" dirty="0" smtClean="0"/>
                        <a:t>1.25</a:t>
                      </a:r>
                      <a:endParaRPr lang="en-US" dirty="0"/>
                    </a:p>
                  </a:txBody>
                  <a:tcPr/>
                </a:tc>
                <a:tc>
                  <a:txBody>
                    <a:bodyPr/>
                    <a:lstStyle/>
                    <a:p>
                      <a:pPr algn="ctr"/>
                      <a:endParaRPr lang="en-US" dirty="0"/>
                    </a:p>
                  </a:txBody>
                  <a:tcPr/>
                </a:tc>
              </a:tr>
              <a:tr h="383823">
                <a:tc>
                  <a:txBody>
                    <a:bodyPr/>
                    <a:lstStyle/>
                    <a:p>
                      <a:pPr algn="ctr"/>
                      <a:r>
                        <a:rPr lang="en-US" dirty="0" smtClean="0"/>
                        <a:t>32</a:t>
                      </a:r>
                      <a:endParaRPr lang="en-US" dirty="0"/>
                    </a:p>
                  </a:txBody>
                  <a:tcPr/>
                </a:tc>
                <a:tc>
                  <a:txBody>
                    <a:bodyPr/>
                    <a:lstStyle/>
                    <a:p>
                      <a:pPr algn="ctr"/>
                      <a:r>
                        <a:rPr lang="en-US" dirty="0" smtClean="0"/>
                        <a:t>4</a:t>
                      </a:r>
                      <a:endParaRPr lang="en-US" dirty="0"/>
                    </a:p>
                  </a:txBody>
                  <a:tcPr/>
                </a:tc>
                <a:tc>
                  <a:txBody>
                    <a:bodyPr/>
                    <a:lstStyle/>
                    <a:p>
                      <a:pPr algn="ctr"/>
                      <a:r>
                        <a:rPr lang="en-US" dirty="0" smtClean="0"/>
                        <a:t>16</a:t>
                      </a:r>
                      <a:endParaRPr lang="en-US" dirty="0"/>
                    </a:p>
                  </a:txBody>
                  <a:tcPr/>
                </a:tc>
                <a:tc>
                  <a:txBody>
                    <a:bodyPr/>
                    <a:lstStyle/>
                    <a:p>
                      <a:pPr algn="ctr"/>
                      <a:r>
                        <a:rPr lang="en-US" dirty="0" smtClean="0"/>
                        <a:t>20</a:t>
                      </a:r>
                      <a:endParaRPr lang="en-US" dirty="0"/>
                    </a:p>
                  </a:txBody>
                  <a:tcPr/>
                </a:tc>
                <a:tc>
                  <a:txBody>
                    <a:bodyPr/>
                    <a:lstStyle/>
                    <a:p>
                      <a:pPr algn="ctr"/>
                      <a:r>
                        <a:rPr lang="en-US" dirty="0" smtClean="0"/>
                        <a:t>0.80</a:t>
                      </a:r>
                      <a:endParaRPr lang="en-US" dirty="0"/>
                    </a:p>
                  </a:txBody>
                  <a:tcPr/>
                </a:tc>
                <a:tc>
                  <a:txBody>
                    <a:bodyPr/>
                    <a:lstStyle/>
                    <a:p>
                      <a:pPr algn="ctr"/>
                      <a:r>
                        <a:rPr lang="en-US" dirty="0" smtClean="0"/>
                        <a:t>4</a:t>
                      </a:r>
                      <a:endParaRPr lang="en-US" dirty="0"/>
                    </a:p>
                  </a:txBody>
                  <a:tcPr/>
                </a:tc>
                <a:tc>
                  <a:txBody>
                    <a:bodyPr/>
                    <a:lstStyle/>
                    <a:p>
                      <a:pPr algn="ctr"/>
                      <a:r>
                        <a:rPr lang="en-US" dirty="0" smtClean="0"/>
                        <a:t>1.38</a:t>
                      </a:r>
                      <a:endParaRPr lang="en-US" dirty="0"/>
                    </a:p>
                  </a:txBody>
                  <a:tcPr/>
                </a:tc>
                <a:tc>
                  <a:txBody>
                    <a:bodyPr/>
                    <a:lstStyle/>
                    <a:p>
                      <a:pPr algn="ctr"/>
                      <a:endParaRPr lang="en-US" dirty="0"/>
                    </a:p>
                  </a:txBody>
                  <a:tcPr/>
                </a:tc>
              </a:tr>
              <a:tr h="383823">
                <a:tc>
                  <a:txBody>
                    <a:bodyPr/>
                    <a:lstStyle/>
                    <a:p>
                      <a:pPr algn="ctr"/>
                      <a:r>
                        <a:rPr lang="en-US" dirty="0" smtClean="0"/>
                        <a:t>33</a:t>
                      </a:r>
                      <a:endParaRPr lang="en-US" dirty="0"/>
                    </a:p>
                  </a:txBody>
                  <a:tcPr/>
                </a:tc>
                <a:tc>
                  <a:txBody>
                    <a:bodyPr/>
                    <a:lstStyle/>
                    <a:p>
                      <a:pPr algn="ctr"/>
                      <a:r>
                        <a:rPr lang="en-US" dirty="0" smtClean="0"/>
                        <a:t>1</a:t>
                      </a:r>
                      <a:endParaRPr lang="en-US" dirty="0"/>
                    </a:p>
                  </a:txBody>
                  <a:tcPr/>
                </a:tc>
                <a:tc>
                  <a:txBody>
                    <a:bodyPr/>
                    <a:lstStyle/>
                    <a:p>
                      <a:pPr algn="ctr"/>
                      <a:r>
                        <a:rPr lang="en-US" dirty="0" smtClean="0"/>
                        <a:t>14</a:t>
                      </a:r>
                      <a:endParaRPr lang="en-US" dirty="0"/>
                    </a:p>
                  </a:txBody>
                  <a:tcPr/>
                </a:tc>
                <a:tc>
                  <a:txBody>
                    <a:bodyPr/>
                    <a:lstStyle/>
                    <a:p>
                      <a:pPr algn="ctr"/>
                      <a:r>
                        <a:rPr lang="en-US" dirty="0" smtClean="0"/>
                        <a:t>15</a:t>
                      </a:r>
                      <a:endParaRPr lang="en-US" dirty="0"/>
                    </a:p>
                  </a:txBody>
                  <a:tcPr/>
                </a:tc>
                <a:tc>
                  <a:txBody>
                    <a:bodyPr/>
                    <a:lstStyle/>
                    <a:p>
                      <a:pPr algn="ctr"/>
                      <a:r>
                        <a:rPr lang="en-US" dirty="0" smtClean="0"/>
                        <a:t>0.93</a:t>
                      </a:r>
                      <a:endParaRPr lang="en-US" dirty="0"/>
                    </a:p>
                  </a:txBody>
                  <a:tcPr/>
                </a:tc>
                <a:tc>
                  <a:txBody>
                    <a:bodyPr/>
                    <a:lstStyle/>
                    <a:p>
                      <a:pPr algn="ctr"/>
                      <a:r>
                        <a:rPr lang="en-US" dirty="0" smtClean="0"/>
                        <a:t>14</a:t>
                      </a:r>
                      <a:endParaRPr lang="en-US" dirty="0"/>
                    </a:p>
                  </a:txBody>
                  <a:tcPr/>
                </a:tc>
                <a:tc>
                  <a:txBody>
                    <a:bodyPr/>
                    <a:lstStyle/>
                    <a:p>
                      <a:pPr algn="ctr"/>
                      <a:r>
                        <a:rPr lang="en-US" dirty="0" smtClean="0"/>
                        <a:t>2.64</a:t>
                      </a:r>
                      <a:endParaRPr lang="en-US" dirty="0"/>
                    </a:p>
                  </a:txBody>
                  <a:tcPr/>
                </a:tc>
                <a:tc>
                  <a:txBody>
                    <a:bodyPr/>
                    <a:lstStyle/>
                    <a:p>
                      <a:pPr algn="ctr"/>
                      <a:endParaRPr lang="en-US" dirty="0"/>
                    </a:p>
                  </a:txBody>
                  <a:tcPr/>
                </a:tc>
              </a:tr>
            </a:tbl>
          </a:graphicData>
        </a:graphic>
      </p:graphicFrame>
      <p:sp>
        <p:nvSpPr>
          <p:cNvPr id="5" name="TextBox 4"/>
          <p:cNvSpPr txBox="1"/>
          <p:nvPr/>
        </p:nvSpPr>
        <p:spPr>
          <a:xfrm>
            <a:off x="954121" y="1480623"/>
            <a:ext cx="10283757" cy="1754326"/>
          </a:xfrm>
          <a:prstGeom prst="rect">
            <a:avLst/>
          </a:prstGeom>
          <a:noFill/>
        </p:spPr>
        <p:txBody>
          <a:bodyPr wrap="square" rtlCol="0">
            <a:spAutoFit/>
          </a:bodyPr>
          <a:lstStyle/>
          <a:p>
            <a:r>
              <a:rPr lang="en-US" dirty="0" smtClean="0"/>
              <a:t>X: Gestational age of the infant in weeks at the time of birth</a:t>
            </a:r>
          </a:p>
          <a:p>
            <a:r>
              <a:rPr lang="en-US" dirty="0" smtClean="0"/>
              <a:t>Y: Whether the infant was breast feeding at the time of release from hospital</a:t>
            </a:r>
          </a:p>
          <a:p>
            <a:endParaRPr lang="en-US" dirty="0"/>
          </a:p>
          <a:p>
            <a:r>
              <a:rPr lang="en-US" dirty="0" smtClean="0"/>
              <a:t>For each level of X, the weighting factor is the number of observations for that level.</a:t>
            </a:r>
          </a:p>
          <a:p>
            <a:endParaRPr lang="en-US" dirty="0"/>
          </a:p>
          <a:p>
            <a:endParaRPr lang="en-US" dirty="0"/>
          </a:p>
        </p:txBody>
      </p:sp>
      <p:sp>
        <p:nvSpPr>
          <p:cNvPr id="8" name="TextBox 7"/>
          <p:cNvSpPr txBox="1"/>
          <p:nvPr/>
        </p:nvSpPr>
        <p:spPr>
          <a:xfrm>
            <a:off x="1630392" y="6055743"/>
            <a:ext cx="4390846" cy="369332"/>
          </a:xfrm>
          <a:prstGeom prst="rect">
            <a:avLst/>
          </a:prstGeom>
          <a:noFill/>
        </p:spPr>
        <p:txBody>
          <a:bodyPr wrap="square" rtlCol="0">
            <a:spAutoFit/>
          </a:bodyPr>
          <a:lstStyle/>
          <a:p>
            <a:r>
              <a:rPr lang="en-US" dirty="0"/>
              <a:t>http://vassarstats.net/logreg1.html</a:t>
            </a:r>
          </a:p>
        </p:txBody>
      </p:sp>
    </p:spTree>
    <p:extLst>
      <p:ext uri="{BB962C8B-B14F-4D97-AF65-F5344CB8AC3E}">
        <p14:creationId xmlns:p14="http://schemas.microsoft.com/office/powerpoint/2010/main" val="21456426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992659" y="2437284"/>
            <a:ext cx="10515600" cy="4351338"/>
          </a:xfrm>
        </p:spPr>
        <p:txBody>
          <a:bodyPr/>
          <a:lstStyle/>
          <a:p>
            <a:r>
              <a:rPr lang="en-US" dirty="0" smtClean="0"/>
              <a:t>Regression is a process for estimating the relationship among variables.</a:t>
            </a:r>
          </a:p>
          <a:p>
            <a:endParaRPr lang="en-US" dirty="0"/>
          </a:p>
          <a:p>
            <a:r>
              <a:rPr lang="en-US" i="1" dirty="0"/>
              <a:t>It is important to note that Correlation is not </a:t>
            </a:r>
            <a:r>
              <a:rPr lang="en-US" i="1" dirty="0" smtClean="0"/>
              <a:t>Causation</a:t>
            </a:r>
            <a:r>
              <a:rPr lang="en-US" dirty="0" smtClean="0"/>
              <a:t>. </a:t>
            </a:r>
          </a:p>
          <a:p>
            <a:r>
              <a:rPr lang="en-US" dirty="0" smtClean="0"/>
              <a:t>E.g. Nations with more TV set have higher life expectancy</a:t>
            </a:r>
          </a:p>
          <a:p>
            <a:r>
              <a:rPr lang="en-US" dirty="0" smtClean="0"/>
              <a:t>E.g. variable A is how </a:t>
            </a:r>
            <a:r>
              <a:rPr lang="en-US" dirty="0"/>
              <a:t>much </a:t>
            </a:r>
            <a:r>
              <a:rPr lang="en-US" dirty="0" smtClean="0"/>
              <a:t> </a:t>
            </a:r>
            <a:r>
              <a:rPr lang="en-US" dirty="0"/>
              <a:t>grass grows per week, and </a:t>
            </a:r>
            <a:r>
              <a:rPr lang="en-US" dirty="0" smtClean="0"/>
              <a:t>variable B is  </a:t>
            </a:r>
            <a:r>
              <a:rPr lang="en-US" dirty="0"/>
              <a:t>the average depth of the local reservoir. </a:t>
            </a:r>
            <a:endParaRPr lang="en-US" dirty="0" smtClean="0"/>
          </a:p>
          <a:p>
            <a:pPr marL="0" indent="0">
              <a:buNone/>
            </a:pPr>
            <a:endParaRPr lang="en-US" dirty="0"/>
          </a:p>
        </p:txBody>
      </p:sp>
    </p:spTree>
    <p:extLst>
      <p:ext uri="{BB962C8B-B14F-4D97-AF65-F5344CB8AC3E}">
        <p14:creationId xmlns:p14="http://schemas.microsoft.com/office/powerpoint/2010/main" val="2637371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24548" y="1382177"/>
            <a:ext cx="3862882" cy="3181197"/>
          </a:xfr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6863" y="1374670"/>
            <a:ext cx="3983628" cy="3280635"/>
          </a:xfrm>
          <a:prstGeom prst="rect">
            <a:avLst/>
          </a:prstGeom>
        </p:spPr>
      </p:pic>
      <p:sp>
        <p:nvSpPr>
          <p:cNvPr id="9" name="TextBox 8"/>
          <p:cNvSpPr txBox="1"/>
          <p:nvPr/>
        </p:nvSpPr>
        <p:spPr>
          <a:xfrm>
            <a:off x="2312372" y="4722642"/>
            <a:ext cx="1527243" cy="369332"/>
          </a:xfrm>
          <a:prstGeom prst="rect">
            <a:avLst/>
          </a:prstGeom>
          <a:noFill/>
        </p:spPr>
        <p:txBody>
          <a:bodyPr wrap="square" rtlCol="0">
            <a:spAutoFit/>
          </a:bodyPr>
          <a:lstStyle/>
          <a:p>
            <a:r>
              <a:rPr lang="en-US" dirty="0" smtClean="0"/>
              <a:t>Linear</a:t>
            </a:r>
            <a:endParaRPr lang="en-US" dirty="0"/>
          </a:p>
        </p:txBody>
      </p:sp>
      <p:sp>
        <p:nvSpPr>
          <p:cNvPr id="11" name="TextBox 10"/>
          <p:cNvSpPr txBox="1"/>
          <p:nvPr/>
        </p:nvSpPr>
        <p:spPr>
          <a:xfrm>
            <a:off x="7578951" y="4655305"/>
            <a:ext cx="1703960" cy="369332"/>
          </a:xfrm>
          <a:prstGeom prst="rect">
            <a:avLst/>
          </a:prstGeom>
          <a:noFill/>
        </p:spPr>
        <p:txBody>
          <a:bodyPr wrap="square" rtlCol="0">
            <a:spAutoFit/>
          </a:bodyPr>
          <a:lstStyle/>
          <a:p>
            <a:r>
              <a:rPr lang="en-US" dirty="0" smtClean="0"/>
              <a:t>Logistic</a:t>
            </a:r>
          </a:p>
        </p:txBody>
      </p:sp>
    </p:spTree>
    <p:extLst>
      <p:ext uri="{BB962C8B-B14F-4D97-AF65-F5344CB8AC3E}">
        <p14:creationId xmlns:p14="http://schemas.microsoft.com/office/powerpoint/2010/main" val="1272311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Ridge Regression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10515600" cy="4486275"/>
              </a:xfrm>
            </p:spPr>
            <p:txBody>
              <a:bodyPr>
                <a:normAutofit/>
              </a:bodyPr>
              <a:lstStyle/>
              <a:p>
                <a:pPr marL="0" indent="0" algn="just">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𝑝</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𝑝</m:t>
                          </m:r>
                        </m:sub>
                      </m:sSub>
                    </m:oMath>
                  </m:oMathPara>
                </a14:m>
                <a:endParaRPr lang="en-US" dirty="0" smtClean="0"/>
              </a:p>
              <a:p>
                <a:pPr marL="0" indent="0" algn="just">
                  <a:buNone/>
                </a:pPr>
                <a:endParaRPr lang="en-US" dirty="0"/>
              </a:p>
              <a:p>
                <a:pPr marL="0" indent="0" algn="just">
                  <a:buNone/>
                </a:pPr>
                <a:r>
                  <a:rPr lang="en-US" b="1" dirty="0" smtClean="0">
                    <a:solidFill>
                      <a:schemeClr val="tx2"/>
                    </a:solidFill>
                  </a:rPr>
                  <a:t>Linear regression </a:t>
                </a:r>
                <a:r>
                  <a:rPr lang="en-US" dirty="0" smtClean="0"/>
                  <a:t>fits a linear model with coefficients </a:t>
                </a:r>
                <a:r>
                  <a:rPr lang="en-US" i="1" dirty="0"/>
                  <a: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𝑝</m:t>
                        </m:r>
                      </m:sub>
                    </m:sSub>
                    <m:r>
                      <a:rPr lang="en-US" b="0" i="1" smtClean="0">
                        <a:latin typeface="Cambria Math" panose="02040503050406030204" pitchFamily="18" charset="0"/>
                      </a:rPr>
                      <m:t>) </m:t>
                    </m:r>
                  </m:oMath>
                </a14:m>
                <a:r>
                  <a:rPr lang="en-US" dirty="0" smtClean="0"/>
                  <a:t>to mathematically solve the problem of the form:</a:t>
                </a:r>
              </a:p>
              <a:p>
                <a:pPr marL="0" indent="0" algn="just">
                  <a:buNone/>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US" b="0" i="1" smtClean="0">
                                  <a:latin typeface="Cambria Math" panose="02040503050406030204" pitchFamily="18" charset="0"/>
                                </a:rPr>
                                <m:t>𝑤</m:t>
                              </m:r>
                            </m:lim>
                          </m:limLow>
                        </m:fName>
                        <m:e>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𝑋𝑤</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e>
                                <m:sub>
                                  <m:r>
                                    <a:rPr lang="en-US" b="0" i="1" smtClean="0">
                                      <a:latin typeface="Cambria Math" panose="02040503050406030204" pitchFamily="18" charset="0"/>
                                    </a:rPr>
                                    <m:t>2</m:t>
                                  </m:r>
                                </m:sub>
                              </m:sSub>
                            </m:e>
                            <m:sup>
                              <m:r>
                                <a:rPr lang="en-US" b="0" i="1" smtClean="0">
                                  <a:latin typeface="Cambria Math" panose="02040503050406030204" pitchFamily="18" charset="0"/>
                                </a:rPr>
                                <m:t>2</m:t>
                              </m:r>
                            </m:sup>
                          </m:sSup>
                          <m:r>
                            <a:rPr lang="en-US" b="0" i="1" smtClean="0">
                              <a:latin typeface="Cambria Math" panose="02040503050406030204" pitchFamily="18" charset="0"/>
                            </a:rPr>
                            <m:t>                          (1)</m:t>
                          </m:r>
                        </m:e>
                      </m:func>
                    </m:oMath>
                  </m:oMathPara>
                </a14:m>
                <a:endParaRPr lang="en-US" dirty="0" smtClean="0"/>
              </a:p>
              <a:p>
                <a:pPr marL="0" indent="0" algn="just">
                  <a:buNone/>
                </a:pPr>
                <a:r>
                  <a:rPr lang="en-US" b="1" dirty="0" smtClean="0">
                    <a:solidFill>
                      <a:schemeClr val="tx2"/>
                    </a:solidFill>
                  </a:rPr>
                  <a:t>Ridge regression </a:t>
                </a:r>
                <a:r>
                  <a:rPr lang="en-US" dirty="0" smtClean="0"/>
                  <a:t>imposes a penalty on the size of coefficients and finds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smtClean="0"/>
                  <a:t> to solve the problem of:</a:t>
                </a:r>
              </a:p>
              <a:p>
                <a:pPr marL="0" indent="0" algn="just">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i="1">
                                  <a:latin typeface="Cambria Math" panose="02040503050406030204" pitchFamily="18" charset="0"/>
                                </a:rPr>
                                <m:t>𝑤</m:t>
                              </m:r>
                            </m:lim>
                          </m:limLow>
                        </m:fName>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𝑋𝑤</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e>
                                <m:sub>
                                  <m:r>
                                    <a:rPr lang="en-US" i="1">
                                      <a:latin typeface="Cambria Math" panose="02040503050406030204" pitchFamily="18" charset="0"/>
                                    </a:rPr>
                                    <m:t>2</m:t>
                                  </m:r>
                                </m:sub>
                              </m:sSub>
                            </m:e>
                            <m:sup>
                              <m:r>
                                <a:rPr lang="en-US" i="1">
                                  <a:latin typeface="Cambria Math" panose="02040503050406030204" pitchFamily="18" charset="0"/>
                                </a:rPr>
                                <m:t>2</m:t>
                              </m:r>
                            </m:sup>
                          </m:sSup>
                          <m:r>
                            <a:rPr lang="en-US" b="0" i="1" smtClean="0">
                              <a:latin typeface="Cambria Math" panose="02040503050406030204" pitchFamily="18" charset="0"/>
                            </a:rPr>
                            <m:t>+</m:t>
                          </m:r>
                          <m:r>
                            <m:rPr>
                              <m:sty m:val="p"/>
                            </m:rPr>
                            <a:rPr lang="el-GR" b="0" i="1" smtClean="0">
                              <a:latin typeface="Cambria Math" panose="02040503050406030204" pitchFamily="18" charset="0"/>
                            </a:rPr>
                            <m:t>α</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m:t>
                                  </m:r>
                                </m:e>
                                <m:sub>
                                  <m:r>
                                    <a:rPr lang="en-US" i="1">
                                      <a:latin typeface="Cambria Math" panose="02040503050406030204" pitchFamily="18" charset="0"/>
                                    </a:rPr>
                                    <m:t>2</m:t>
                                  </m:r>
                                </m:sub>
                              </m:sSub>
                            </m:e>
                            <m:sup>
                              <m:r>
                                <a:rPr lang="en-US" i="1">
                                  <a:latin typeface="Cambria Math" panose="02040503050406030204" pitchFamily="18" charset="0"/>
                                </a:rPr>
                                <m:t>2</m:t>
                              </m:r>
                            </m:sup>
                          </m:sSup>
                          <m:r>
                            <a:rPr lang="en-US" b="0" i="1" smtClean="0">
                              <a:latin typeface="Cambria Math" panose="02040503050406030204" pitchFamily="18" charset="0"/>
                            </a:rPr>
                            <m:t>             (2)</m:t>
                          </m:r>
                        </m:e>
                      </m:func>
                    </m:oMath>
                  </m:oMathPara>
                </a14:m>
                <a:endParaRPr lang="en-US" dirty="0" smtClean="0"/>
              </a:p>
              <a:p>
                <a:pPr marL="0" indent="0" algn="just">
                  <a:buNone/>
                </a:pPr>
                <a:endParaRPr lang="en-US" dirty="0" smtClean="0"/>
              </a:p>
              <a:p>
                <a:pPr marL="0" indent="0" algn="just">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10515600" cy="4486275"/>
              </a:xfrm>
              <a:blipFill rotWithShape="0">
                <a:blip r:embed="rId3" cstate="print"/>
                <a:stretch>
                  <a:fillRect l="-1217" t="-1495" r="-1159"/>
                </a:stretch>
              </a:blipFill>
            </p:spPr>
            <p:txBody>
              <a:bodyPr/>
              <a:lstStyle/>
              <a:p>
                <a:r>
                  <a:rPr lang="en-US">
                    <a:noFill/>
                  </a:rPr>
                  <a:t> </a:t>
                </a:r>
              </a:p>
            </p:txBody>
          </p:sp>
        </mc:Fallback>
      </mc:AlternateContent>
    </p:spTree>
    <p:extLst>
      <p:ext uri="{BB962C8B-B14F-4D97-AF65-F5344CB8AC3E}">
        <p14:creationId xmlns:p14="http://schemas.microsoft.com/office/powerpoint/2010/main" val="11382585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Ridge Regression </a:t>
            </a:r>
            <a:endParaRPr lang="en-US" dirty="0"/>
          </a:p>
        </p:txBody>
      </p:sp>
      <p:sp>
        <p:nvSpPr>
          <p:cNvPr id="3" name="Content Placeholder 2"/>
          <p:cNvSpPr>
            <a:spLocks noGrp="1"/>
          </p:cNvSpPr>
          <p:nvPr>
            <p:ph idx="1"/>
          </p:nvPr>
        </p:nvSpPr>
        <p:spPr>
          <a:xfrm>
            <a:off x="838200" y="1690688"/>
            <a:ext cx="10515600" cy="4486275"/>
          </a:xfrm>
        </p:spPr>
        <p:txBody>
          <a:bodyPr>
            <a:normAutofit/>
          </a:bodyPr>
          <a:lstStyle/>
          <a:p>
            <a:pPr marL="0" indent="0" algn="just">
              <a:buNone/>
            </a:pPr>
            <a:r>
              <a:rPr lang="el-GR" dirty="0" smtClean="0"/>
              <a:t>α≥</a:t>
            </a:r>
            <a:r>
              <a:rPr lang="en-US" dirty="0" smtClean="0"/>
              <a:t>0 is a complexity parameter that controls the amount of shrinkage</a:t>
            </a:r>
            <a:endParaRPr lang="en-US" dirty="0"/>
          </a:p>
          <a:p>
            <a:pPr marL="0" indent="0" algn="just">
              <a:buNone/>
            </a:pPr>
            <a:endParaRPr lang="en-US" dirty="0" smtClean="0"/>
          </a:p>
          <a:p>
            <a:pPr marL="0" indent="0" algn="just">
              <a:buNone/>
            </a:pPr>
            <a:endParaRPr lang="en-US" dirty="0" smtClean="0"/>
          </a:p>
          <a:p>
            <a:pPr marL="0" indent="0" algn="just">
              <a:buNone/>
            </a:pPr>
            <a:endParaRPr lang="en-US"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8535" y="2083323"/>
            <a:ext cx="5628418" cy="4221314"/>
          </a:xfrm>
          <a:prstGeom prst="rect">
            <a:avLst/>
          </a:prstGeom>
        </p:spPr>
      </p:pic>
      <p:sp>
        <p:nvSpPr>
          <p:cNvPr id="6" name="TextBox 5"/>
          <p:cNvSpPr txBox="1"/>
          <p:nvPr/>
        </p:nvSpPr>
        <p:spPr>
          <a:xfrm>
            <a:off x="2180969" y="6205783"/>
            <a:ext cx="8143102" cy="369332"/>
          </a:xfrm>
          <a:prstGeom prst="rect">
            <a:avLst/>
          </a:prstGeom>
          <a:noFill/>
        </p:spPr>
        <p:txBody>
          <a:bodyPr wrap="square" rtlCol="0">
            <a:spAutoFit/>
          </a:bodyPr>
          <a:lstStyle/>
          <a:p>
            <a:r>
              <a:rPr lang="en-US" dirty="0"/>
              <a:t>http://</a:t>
            </a:r>
            <a:r>
              <a:rPr lang="en-US" dirty="0" smtClean="0"/>
              <a:t>sccikit-learn.org/stable/auto_examples/linear_model/plot_ridge_path.html</a:t>
            </a:r>
            <a:endParaRPr lang="en-US" dirty="0"/>
          </a:p>
        </p:txBody>
      </p:sp>
    </p:spTree>
    <p:extLst>
      <p:ext uri="{BB962C8B-B14F-4D97-AF65-F5344CB8AC3E}">
        <p14:creationId xmlns:p14="http://schemas.microsoft.com/office/powerpoint/2010/main" val="32865961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Lasso of Regression </a:t>
            </a:r>
            <a:endParaRPr lang="en-US" dirty="0"/>
          </a:p>
        </p:txBody>
      </p:sp>
      <p:sp>
        <p:nvSpPr>
          <p:cNvPr id="3" name="Content Placeholder 2"/>
          <p:cNvSpPr>
            <a:spLocks noGrp="1"/>
          </p:cNvSpPr>
          <p:nvPr>
            <p:ph idx="1"/>
          </p:nvPr>
        </p:nvSpPr>
        <p:spPr>
          <a:xfrm>
            <a:off x="838200" y="1690688"/>
            <a:ext cx="10515600" cy="4486275"/>
          </a:xfrm>
        </p:spPr>
        <p:txBody>
          <a:bodyPr>
            <a:normAutofit/>
          </a:bodyPr>
          <a:lstStyle/>
          <a:p>
            <a:pPr marL="0" indent="0" algn="just">
              <a:buNone/>
            </a:pPr>
            <a:r>
              <a:rPr lang="en-US" b="1" dirty="0" smtClean="0">
                <a:solidFill>
                  <a:schemeClr val="tx2"/>
                </a:solidFill>
              </a:rPr>
              <a:t>Lasso regression </a:t>
            </a:r>
          </a:p>
          <a:p>
            <a:pPr marL="0" indent="0" algn="just">
              <a:buNone/>
            </a:pPr>
            <a:r>
              <a:rPr lang="en-US" dirty="0"/>
              <a:t>A</a:t>
            </a:r>
            <a:r>
              <a:rPr lang="en-US" dirty="0" smtClean="0"/>
              <a:t> </a:t>
            </a:r>
            <a:r>
              <a:rPr lang="en-US" dirty="0"/>
              <a:t>linear model that estimates sparse coefficients. </a:t>
            </a:r>
            <a:endParaRPr lang="en-US" dirty="0" smtClean="0"/>
          </a:p>
          <a:p>
            <a:pPr algn="just"/>
            <a:endParaRPr lang="en-US" dirty="0" smtClean="0"/>
          </a:p>
          <a:p>
            <a:pPr algn="just"/>
            <a:r>
              <a:rPr lang="en-US" dirty="0" smtClean="0"/>
              <a:t>Solutions </a:t>
            </a:r>
            <a:r>
              <a:rPr lang="en-US" dirty="0"/>
              <a:t>with fewer parameter values, effectively reducing the number of variables upon which the given solution is </a:t>
            </a:r>
            <a:r>
              <a:rPr lang="en-US" dirty="0" smtClean="0"/>
              <a:t>dependent. </a:t>
            </a:r>
          </a:p>
          <a:p>
            <a:pPr marL="0" indent="0" algn="just">
              <a:buNone/>
            </a:pPr>
            <a:endParaRPr lang="en-US" dirty="0" smtClean="0"/>
          </a:p>
          <a:p>
            <a:pPr marL="0" indent="0" algn="just">
              <a:buNone/>
            </a:pPr>
            <a:endParaRPr lang="en-US" dirty="0" smtClean="0"/>
          </a:p>
        </p:txBody>
      </p:sp>
    </p:spTree>
    <p:extLst>
      <p:ext uri="{BB962C8B-B14F-4D97-AF65-F5344CB8AC3E}">
        <p14:creationId xmlns:p14="http://schemas.microsoft.com/office/powerpoint/2010/main" val="9245640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Applications</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endParaRPr lang="en-US" dirty="0"/>
          </a:p>
        </p:txBody>
      </p:sp>
      <p:sp>
        <p:nvSpPr>
          <p:cNvPr id="3" name="TextBox 2"/>
          <p:cNvSpPr txBox="1"/>
          <p:nvPr/>
        </p:nvSpPr>
        <p:spPr>
          <a:xfrm>
            <a:off x="4121834" y="2644726"/>
            <a:ext cx="3251596" cy="830997"/>
          </a:xfrm>
          <a:prstGeom prst="rect">
            <a:avLst/>
          </a:prstGeom>
          <a:noFill/>
        </p:spPr>
        <p:txBody>
          <a:bodyPr wrap="none" rtlCol="0">
            <a:spAutoFit/>
          </a:bodyPr>
          <a:lstStyle/>
          <a:p>
            <a:r>
              <a:rPr lang="en-US" sz="4800" dirty="0" smtClean="0"/>
              <a:t>Applications</a:t>
            </a:r>
            <a:endParaRPr lang="en-US" sz="4800" dirty="0"/>
          </a:p>
        </p:txBody>
      </p:sp>
    </p:spTree>
    <p:extLst>
      <p:ext uri="{BB962C8B-B14F-4D97-AF65-F5344CB8AC3E}">
        <p14:creationId xmlns:p14="http://schemas.microsoft.com/office/powerpoint/2010/main" val="14782626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371600"/>
          </a:xfrm>
        </p:spPr>
        <p:txBody>
          <a:bodyPr>
            <a:normAutofit/>
          </a:bodyPr>
          <a:lstStyle/>
          <a:p>
            <a:r>
              <a:rPr lang="en-US" dirty="0" smtClean="0"/>
              <a:t>Relation between Smoking and Lung Cancer</a:t>
            </a:r>
            <a:endParaRPr lang="en-US" dirty="0"/>
          </a:p>
        </p:txBody>
      </p:sp>
      <p:pic>
        <p:nvPicPr>
          <p:cNvPr id="4" name="Content Placeholder 3" descr="smoking_kills.jfif"/>
          <p:cNvPicPr>
            <a:picLocks noGrp="1" noChangeAspect="1"/>
          </p:cNvPicPr>
          <p:nvPr>
            <p:ph idx="1"/>
          </p:nvPr>
        </p:nvPicPr>
        <p:blipFill>
          <a:blip r:embed="rId3" cstate="print"/>
          <a:stretch>
            <a:fillRect/>
          </a:stretch>
        </p:blipFill>
        <p:spPr>
          <a:xfrm>
            <a:off x="8191501" y="1841500"/>
            <a:ext cx="3543300" cy="3200400"/>
          </a:xfrm>
        </p:spPr>
      </p:pic>
      <p:sp>
        <p:nvSpPr>
          <p:cNvPr id="5" name="Rectangle 4"/>
          <p:cNvSpPr/>
          <p:nvPr/>
        </p:nvSpPr>
        <p:spPr>
          <a:xfrm>
            <a:off x="571500" y="2242235"/>
            <a:ext cx="6223000" cy="2031325"/>
          </a:xfrm>
          <a:prstGeom prst="rect">
            <a:avLst/>
          </a:prstGeom>
        </p:spPr>
        <p:txBody>
          <a:bodyPr wrap="square">
            <a:spAutoFit/>
          </a:bodyPr>
          <a:lstStyle/>
          <a:p>
            <a:pPr>
              <a:buFont typeface="Arial" pitchFamily="34" charset="0"/>
              <a:buChar char="•"/>
            </a:pPr>
            <a:r>
              <a:rPr lang="en-US" dirty="0" smtClean="0"/>
              <a:t>In 1950 Sir Richard Doll ,an epidemiologists along with his partner  Sir Bradford Hill found out smoking causes lung cancer.</a:t>
            </a:r>
          </a:p>
          <a:p>
            <a:pPr>
              <a:buFont typeface="Arial" pitchFamily="34" charset="0"/>
              <a:buChar char="•"/>
            </a:pPr>
            <a:r>
              <a:rPr lang="en-US" dirty="0" smtClean="0"/>
              <a:t>Survival from  age of 35 for smokers ,non-smokers and people who quit smoking was taken by him.</a:t>
            </a:r>
          </a:p>
          <a:p>
            <a:pPr>
              <a:buFont typeface="Arial" pitchFamily="34" charset="0"/>
              <a:buChar char="•"/>
            </a:pPr>
            <a:r>
              <a:rPr lang="en-US" dirty="0" smtClean="0"/>
              <a:t>Linear  line for all helped him to derive that Smoking increases the chances of lung cancer.</a:t>
            </a:r>
          </a:p>
          <a:p>
            <a:pPr>
              <a:buFont typeface="Arial" pitchFamily="34" charset="0"/>
              <a:buChar char="•"/>
            </a:pPr>
            <a:endParaRPr lang="en-US" dirty="0" smtClean="0"/>
          </a:p>
        </p:txBody>
      </p:sp>
    </p:spTree>
    <p:extLst>
      <p:ext uri="{BB962C8B-B14F-4D97-AF65-F5344CB8AC3E}">
        <p14:creationId xmlns:p14="http://schemas.microsoft.com/office/powerpoint/2010/main" val="17791903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Linear Regression </a:t>
            </a:r>
            <a:endParaRPr lang="en-US" dirty="0"/>
          </a:p>
        </p:txBody>
      </p:sp>
      <p:sp>
        <p:nvSpPr>
          <p:cNvPr id="3" name="Content Placeholder 2"/>
          <p:cNvSpPr>
            <a:spLocks noGrp="1"/>
          </p:cNvSpPr>
          <p:nvPr>
            <p:ph idx="1"/>
          </p:nvPr>
        </p:nvSpPr>
        <p:spPr>
          <a:xfrm>
            <a:off x="838200" y="1574800"/>
            <a:ext cx="10515600" cy="4602163"/>
          </a:xfrm>
        </p:spPr>
        <p:txBody>
          <a:bodyPr>
            <a:normAutofit/>
          </a:bodyPr>
          <a:lstStyle/>
          <a:p>
            <a:pPr>
              <a:buNone/>
            </a:pPr>
            <a:endParaRPr lang="en-US" dirty="0" smtClean="0"/>
          </a:p>
          <a:p>
            <a:pPr>
              <a:buNone/>
            </a:pPr>
            <a:r>
              <a:rPr lang="en-US" dirty="0" smtClean="0"/>
              <a:t>Evaluating Trends and Sales Estimates</a:t>
            </a:r>
          </a:p>
          <a:p>
            <a:r>
              <a:rPr lang="en-US" dirty="0" smtClean="0"/>
              <a:t> If a company's sales have increased steadily every month for the past few years</a:t>
            </a:r>
          </a:p>
          <a:p>
            <a:r>
              <a:rPr lang="en-US" dirty="0" smtClean="0"/>
              <a:t>linear analysis on the sales data with monthly sales on the y-axis and time on the x-axis </a:t>
            </a:r>
          </a:p>
          <a:p>
            <a:r>
              <a:rPr lang="en-US" dirty="0" smtClean="0"/>
              <a:t>After creating the trend line, the company could use the slope of the line to forecast sales in future months</a:t>
            </a:r>
          </a:p>
          <a:p>
            <a:endParaRPr lang="en-US" dirty="0" smtClean="0"/>
          </a:p>
          <a:p>
            <a:pPr>
              <a:buNone/>
            </a:pPr>
            <a:endParaRPr lang="en-US" dirty="0"/>
          </a:p>
        </p:txBody>
      </p:sp>
    </p:spTree>
    <p:extLst>
      <p:ext uri="{BB962C8B-B14F-4D97-AF65-F5344CB8AC3E}">
        <p14:creationId xmlns:p14="http://schemas.microsoft.com/office/powerpoint/2010/main" val="23199478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2001"/>
            <a:ext cx="10972800" cy="5364163"/>
          </a:xfrm>
        </p:spPr>
        <p:txBody>
          <a:bodyPr/>
          <a:lstStyle/>
          <a:p>
            <a:pPr>
              <a:buNone/>
            </a:pPr>
            <a:r>
              <a:rPr lang="en-US" dirty="0" smtClean="0"/>
              <a:t>Analyzing the Impact of Price Changes</a:t>
            </a:r>
          </a:p>
          <a:p>
            <a:r>
              <a:rPr lang="en-US" dirty="0" smtClean="0"/>
              <a:t>If a company changes the price on a certain product several times</a:t>
            </a:r>
          </a:p>
          <a:p>
            <a:r>
              <a:rPr lang="en-US" dirty="0" smtClean="0"/>
              <a:t>It can record the quantity it sells for each price level and then perform a linear regression</a:t>
            </a:r>
          </a:p>
          <a:p>
            <a:r>
              <a:rPr lang="en-US" dirty="0" smtClean="0"/>
              <a:t>The result would be a line that depicts the extent to which consumers reduce their consumption of the product as prices increase</a:t>
            </a:r>
          </a:p>
          <a:p>
            <a:endParaRPr lang="en-US" dirty="0" smtClean="0"/>
          </a:p>
          <a:p>
            <a:endParaRPr lang="en-US" dirty="0" smtClean="0"/>
          </a:p>
          <a:p>
            <a:pPr>
              <a:buNone/>
            </a:pPr>
            <a:r>
              <a:rPr lang="en-US" sz="2400" i="1" dirty="0" smtClean="0">
                <a:solidFill>
                  <a:srgbClr val="00B0F0"/>
                </a:solidFill>
              </a:rPr>
              <a:t>Any other real world example that you can think of?</a:t>
            </a:r>
            <a:endParaRPr lang="en-US" sz="2400" i="1" dirty="0">
              <a:solidFill>
                <a:srgbClr val="00B0F0"/>
              </a:solidFill>
            </a:endParaRPr>
          </a:p>
        </p:txBody>
      </p:sp>
    </p:spTree>
    <p:extLst>
      <p:ext uri="{BB962C8B-B14F-4D97-AF65-F5344CB8AC3E}">
        <p14:creationId xmlns:p14="http://schemas.microsoft.com/office/powerpoint/2010/main" val="1166161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LWL</a:t>
            </a:r>
            <a:endParaRPr lang="en-US" dirty="0"/>
          </a:p>
        </p:txBody>
      </p:sp>
      <p:sp>
        <p:nvSpPr>
          <p:cNvPr id="7" name="Title 1"/>
          <p:cNvSpPr txBox="1">
            <a:spLocks/>
          </p:cNvSpPr>
          <p:nvPr/>
        </p:nvSpPr>
        <p:spPr>
          <a:xfrm>
            <a:off x="393700" y="1676400"/>
            <a:ext cx="11277600" cy="914400"/>
          </a:xfrm>
          <a:prstGeom prst="rect">
            <a:avLst/>
          </a:prstGeom>
        </p:spPr>
        <p:txBody>
          <a:bodyPr vert="horz" lIns="91440" tIns="45720" rIns="91440" bIns="45720" rtlCol="0" anchor="ctr">
            <a:normAutofit fontScale="82500" lnSpcReduction="2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    Electric Load Forecasting </a:t>
            </a:r>
            <a:br>
              <a:rPr kumimoji="0" lang="en-US" sz="4400" b="0" i="0" u="none" strike="noStrike" kern="1200" cap="none" spc="0" normalizeH="0" baseline="0" noProof="0" dirty="0" smtClean="0">
                <a:ln>
                  <a:noFill/>
                </a:ln>
                <a:solidFill>
                  <a:schemeClr val="tx1"/>
                </a:solidFill>
                <a:effectLst/>
                <a:uLnTx/>
                <a:uFillTx/>
                <a:latin typeface="+mj-lt"/>
                <a:ea typeface="+mj-ea"/>
                <a:cs typeface="+mj-cs"/>
              </a:rPr>
            </a:b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Content Placeholder 4"/>
          <p:cNvSpPr txBox="1">
            <a:spLocks/>
          </p:cNvSpPr>
          <p:nvPr/>
        </p:nvSpPr>
        <p:spPr>
          <a:xfrm>
            <a:off x="760105" y="2216624"/>
            <a:ext cx="10515600" cy="5110163"/>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Load forecasting is essential for efficient system planning and operation.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The relationship between electric load and its exogenous factors are complex.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LWR forms a local model around a point of interest.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After answering the query, the model is discarded and a new model is created for a new query. </a:t>
            </a:r>
            <a:r>
              <a:rPr lang="en-US" sz="2800" dirty="0" smtClean="0"/>
              <a:t> </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9122955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884238"/>
          </a:xfrm>
        </p:spPr>
        <p:txBody>
          <a:bodyPr>
            <a:normAutofit fontScale="90000"/>
          </a:bodyPr>
          <a:lstStyle/>
          <a:p>
            <a:r>
              <a:rPr lang="en-US" dirty="0" smtClean="0"/>
              <a:t/>
            </a:r>
            <a:br>
              <a:rPr lang="en-US" dirty="0" smtClean="0"/>
            </a:br>
            <a:endParaRPr lang="en-US" dirty="0"/>
          </a:p>
        </p:txBody>
      </p:sp>
      <p:sp>
        <p:nvSpPr>
          <p:cNvPr id="3" name="Content Placeholder 2"/>
          <p:cNvSpPr>
            <a:spLocks noGrp="1"/>
          </p:cNvSpPr>
          <p:nvPr>
            <p:ph idx="1"/>
          </p:nvPr>
        </p:nvSpPr>
        <p:spPr>
          <a:xfrm>
            <a:off x="609600" y="304801"/>
            <a:ext cx="10972800" cy="5821363"/>
          </a:xfrm>
        </p:spPr>
        <p:txBody>
          <a:bodyPr>
            <a:normAutofit/>
          </a:bodyPr>
          <a:lstStyle/>
          <a:p>
            <a:pPr>
              <a:buNone/>
            </a:pPr>
            <a:endParaRPr lang="en-US" dirty="0" smtClean="0"/>
          </a:p>
          <a:p>
            <a:pPr>
              <a:buNone/>
            </a:pPr>
            <a:r>
              <a:rPr lang="en-US" sz="3600" dirty="0" smtClean="0"/>
              <a:t>Autonomous helicopter flight</a:t>
            </a:r>
          </a:p>
          <a:p>
            <a:pPr>
              <a:buNone/>
            </a:pPr>
            <a:endParaRPr lang="en-US" dirty="0" smtClean="0"/>
          </a:p>
          <a:p>
            <a:r>
              <a:rPr lang="en-US" dirty="0" smtClean="0"/>
              <a:t>On going research by Andrew Y Ng. in Stanford. </a:t>
            </a:r>
          </a:p>
          <a:p>
            <a:r>
              <a:rPr lang="en-US" dirty="0" smtClean="0"/>
              <a:t>A human pilot to fly the helicopter for several minutes</a:t>
            </a:r>
          </a:p>
          <a:p>
            <a:r>
              <a:rPr lang="en-US" dirty="0" smtClean="0"/>
              <a:t>12-dimensional helicopter state and 4 dimensional helicopter control inputs</a:t>
            </a:r>
          </a:p>
          <a:p>
            <a:r>
              <a:rPr lang="en-US" dirty="0" smtClean="0"/>
              <a:t>In autonomous mode , in response to a query, LWL regression makes the prediction .</a:t>
            </a:r>
          </a:p>
          <a:p>
            <a:pPr>
              <a:buNone/>
            </a:pPr>
            <a:endParaRPr lang="en-US" dirty="0" smtClean="0"/>
          </a:p>
          <a:p>
            <a:endParaRPr lang="en-US" dirty="0"/>
          </a:p>
        </p:txBody>
      </p:sp>
    </p:spTree>
    <p:extLst>
      <p:ext uri="{BB962C8B-B14F-4D97-AF65-F5344CB8AC3E}">
        <p14:creationId xmlns:p14="http://schemas.microsoft.com/office/powerpoint/2010/main" val="2178264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and Regression analysis</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smtClean="0"/>
          </a:p>
          <a:p>
            <a:pPr marL="0" indent="0">
              <a:buNone/>
            </a:pPr>
            <a:endParaRPr lang="en-US" dirty="0" smtClean="0"/>
          </a:p>
          <a:p>
            <a:endParaRPr lang="en-US" dirty="0" smtClean="0"/>
          </a:p>
          <a:p>
            <a:endParaRPr lang="en-US" dirty="0" smtClean="0"/>
          </a:p>
          <a:p>
            <a:endParaRPr lang="en-US" dirty="0"/>
          </a:p>
          <a:p>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6465" y="2381311"/>
            <a:ext cx="3927377" cy="3203504"/>
          </a:xfrm>
          <a:prstGeom prst="rect">
            <a:avLst/>
          </a:prstGeom>
        </p:spPr>
      </p:pic>
      <p:sp>
        <p:nvSpPr>
          <p:cNvPr id="6" name="TextBox 5"/>
          <p:cNvSpPr txBox="1"/>
          <p:nvPr/>
        </p:nvSpPr>
        <p:spPr>
          <a:xfrm>
            <a:off x="3096373" y="5584815"/>
            <a:ext cx="6469810" cy="369332"/>
          </a:xfrm>
          <a:prstGeom prst="rect">
            <a:avLst/>
          </a:prstGeom>
          <a:noFill/>
        </p:spPr>
        <p:txBody>
          <a:bodyPr wrap="square" rtlCol="0">
            <a:spAutoFit/>
          </a:bodyPr>
          <a:lstStyle/>
          <a:p>
            <a:r>
              <a:rPr lang="en-US" dirty="0"/>
              <a:t>https://www.moresteam.com/toolbox/regression-analysis.cfm</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5904" y="2381311"/>
            <a:ext cx="4166286" cy="3136036"/>
          </a:xfrm>
          <a:prstGeom prst="rect">
            <a:avLst/>
          </a:prstGeom>
        </p:spPr>
      </p:pic>
    </p:spTree>
    <p:extLst>
      <p:ext uri="{BB962C8B-B14F-4D97-AF65-F5344CB8AC3E}">
        <p14:creationId xmlns:p14="http://schemas.microsoft.com/office/powerpoint/2010/main" val="23654353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Betting System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2012, the online sports betting industry was projected to be worth $13.9 billion </a:t>
            </a:r>
          </a:p>
          <a:p>
            <a:r>
              <a:rPr lang="en-US" dirty="0" smtClean="0"/>
              <a:t>Approximately $7 billion wagered on soccer alone</a:t>
            </a:r>
          </a:p>
          <a:p>
            <a:r>
              <a:rPr lang="en-US" dirty="0" smtClean="0"/>
              <a:t>Sky bet, Bet365,</a:t>
            </a:r>
            <a:r>
              <a:rPr lang="en-US" b="1" dirty="0" smtClean="0"/>
              <a:t> </a:t>
            </a:r>
            <a:r>
              <a:rPr lang="en-US" dirty="0" err="1" smtClean="0"/>
              <a:t>BetVictor</a:t>
            </a:r>
            <a:r>
              <a:rPr lang="en-US" dirty="0" smtClean="0"/>
              <a:t> , </a:t>
            </a:r>
            <a:r>
              <a:rPr lang="en-US" dirty="0" err="1" smtClean="0"/>
              <a:t>Betfred</a:t>
            </a:r>
            <a:r>
              <a:rPr lang="en-US" dirty="0" smtClean="0"/>
              <a:t>, 10Bet</a:t>
            </a:r>
            <a:r>
              <a:rPr lang="en-US" b="1" dirty="0" smtClean="0"/>
              <a:t> </a:t>
            </a:r>
          </a:p>
          <a:p>
            <a:r>
              <a:rPr lang="en-US" dirty="0" smtClean="0"/>
              <a:t>Bookmakers take advantage of human preference for risk</a:t>
            </a:r>
          </a:p>
          <a:p>
            <a:r>
              <a:rPr lang="en-US" dirty="0" smtClean="0"/>
              <a:t>Irrational team loyalty of fans in the face of poor odds.</a:t>
            </a:r>
          </a:p>
          <a:p>
            <a:r>
              <a:rPr lang="en-US" dirty="0" smtClean="0"/>
              <a:t>A betting company prefer to minimize risk for themselves.</a:t>
            </a:r>
          </a:p>
          <a:p>
            <a:r>
              <a:rPr lang="en-US" dirty="0" smtClean="0"/>
              <a:t>        Home 	           Draw 		Away </a:t>
            </a:r>
          </a:p>
          <a:p>
            <a:pPr>
              <a:buNone/>
            </a:pPr>
            <a:r>
              <a:rPr lang="en-US" i="1" dirty="0" smtClean="0">
                <a:solidFill>
                  <a:srgbClr val="00B0F0"/>
                </a:solidFill>
              </a:rPr>
              <a:t>	         </a:t>
            </a:r>
            <a:r>
              <a:rPr lang="en-US" dirty="0" smtClean="0"/>
              <a:t>2.2     </a:t>
            </a:r>
            <a:r>
              <a:rPr lang="en-US" i="1" dirty="0" smtClean="0">
                <a:solidFill>
                  <a:srgbClr val="00B0F0"/>
                </a:solidFill>
              </a:rPr>
              <a:t>		</a:t>
            </a:r>
            <a:r>
              <a:rPr lang="en-US" dirty="0" smtClean="0"/>
              <a:t>3.2		3.5	</a:t>
            </a:r>
            <a:endParaRPr lang="en-US" i="1" dirty="0" smtClean="0">
              <a:solidFill>
                <a:srgbClr val="00B0F0"/>
              </a:solidFill>
            </a:endParaRPr>
          </a:p>
          <a:p>
            <a:pPr>
              <a:buNone/>
            </a:pPr>
            <a:endParaRPr lang="en-US" i="1" dirty="0" smtClean="0">
              <a:solidFill>
                <a:srgbClr val="00B0F0"/>
              </a:solidFill>
            </a:endParaRPr>
          </a:p>
          <a:p>
            <a:pPr>
              <a:buNone/>
            </a:pPr>
            <a:r>
              <a:rPr lang="en-US" i="1" dirty="0" smtClean="0">
                <a:solidFill>
                  <a:srgbClr val="00B0F0"/>
                </a:solidFill>
              </a:rPr>
              <a:t>Any method used to determine the optimal size of a series of bets?</a:t>
            </a:r>
          </a:p>
          <a:p>
            <a:endParaRPr lang="en-US" dirty="0" smtClean="0"/>
          </a:p>
          <a:p>
            <a:endParaRPr lang="en-US" b="1" dirty="0" smtClean="0"/>
          </a:p>
          <a:p>
            <a:endParaRPr lang="en-US" dirty="0" smtClean="0"/>
          </a:p>
        </p:txBody>
      </p:sp>
    </p:spTree>
    <p:extLst>
      <p:ext uri="{BB962C8B-B14F-4D97-AF65-F5344CB8AC3E}">
        <p14:creationId xmlns:p14="http://schemas.microsoft.com/office/powerpoint/2010/main" val="40386447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Used in a PL Soccer Betting System</a:t>
            </a:r>
            <a:endParaRPr lang="en-US" dirty="0"/>
          </a:p>
        </p:txBody>
      </p:sp>
      <p:sp>
        <p:nvSpPr>
          <p:cNvPr id="3" name="Content Placeholder 2"/>
          <p:cNvSpPr>
            <a:spLocks noGrp="1"/>
          </p:cNvSpPr>
          <p:nvPr>
            <p:ph idx="1"/>
          </p:nvPr>
        </p:nvSpPr>
        <p:spPr/>
        <p:txBody>
          <a:bodyPr>
            <a:normAutofit fontScale="92500"/>
          </a:bodyPr>
          <a:lstStyle/>
          <a:p>
            <a:r>
              <a:rPr lang="en-US" dirty="0" smtClean="0"/>
              <a:t>Frequency counts of in game events from the PL season, such as tackles, shots, yellow cards, and more, recorded for each player individually.</a:t>
            </a:r>
          </a:p>
          <a:p>
            <a:r>
              <a:rPr lang="en-US" dirty="0" smtClean="0"/>
              <a:t>whole team, including overall performance in previous matches.</a:t>
            </a:r>
          </a:p>
          <a:p>
            <a:r>
              <a:rPr lang="en-US" dirty="0" smtClean="0"/>
              <a:t>The capacity of the team's stadium, from the Premier League Handbook.</a:t>
            </a:r>
          </a:p>
          <a:p>
            <a:r>
              <a:rPr lang="en-US" dirty="0" smtClean="0"/>
              <a:t>The location of the team's stadium.</a:t>
            </a:r>
          </a:p>
          <a:p>
            <a:r>
              <a:rPr lang="en-US" dirty="0" smtClean="0"/>
              <a:t>team's performance in the previous season</a:t>
            </a:r>
          </a:p>
          <a:p>
            <a:r>
              <a:rPr lang="en-US" dirty="0" smtClean="0"/>
              <a:t>total amount paid in player wages in the previous season</a:t>
            </a:r>
          </a:p>
          <a:p>
            <a:r>
              <a:rPr lang="en-US" dirty="0" smtClean="0"/>
              <a:t>The total cost value of the team's squad.</a:t>
            </a:r>
          </a:p>
          <a:p>
            <a:r>
              <a:rPr lang="en-US" dirty="0" smtClean="0"/>
              <a:t>manager's performance</a:t>
            </a:r>
          </a:p>
          <a:p>
            <a:endParaRPr lang="en-US" dirty="0"/>
          </a:p>
        </p:txBody>
      </p:sp>
    </p:spTree>
    <p:extLst>
      <p:ext uri="{BB962C8B-B14F-4D97-AF65-F5344CB8AC3E}">
        <p14:creationId xmlns:p14="http://schemas.microsoft.com/office/powerpoint/2010/main" val="7918463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used for our case study: Opta</a:t>
            </a:r>
            <a:endParaRPr lang="en-US" dirty="0"/>
          </a:p>
        </p:txBody>
      </p:sp>
      <p:sp>
        <p:nvSpPr>
          <p:cNvPr id="3" name="Content Placeholder 2"/>
          <p:cNvSpPr>
            <a:spLocks noGrp="1"/>
          </p:cNvSpPr>
          <p:nvPr>
            <p:ph idx="1"/>
          </p:nvPr>
        </p:nvSpPr>
        <p:spPr/>
        <p:txBody>
          <a:bodyPr/>
          <a:lstStyle/>
          <a:p>
            <a:r>
              <a:rPr lang="en-US" dirty="0" smtClean="0"/>
              <a:t>Manchester City Football Club in cooperation with OPTA made an extensive dataset for the 2011-2012 EPL season publicly available</a:t>
            </a:r>
          </a:p>
          <a:p>
            <a:r>
              <a:rPr lang="en-US" dirty="0" smtClean="0"/>
              <a:t>unique opportunity to explore this resource with the use of suitable techniques to gain insight into the evaluation of player and team performances</a:t>
            </a:r>
            <a:endParaRPr lang="en-US" dirty="0"/>
          </a:p>
        </p:txBody>
      </p:sp>
    </p:spTree>
    <p:extLst>
      <p:ext uri="{BB962C8B-B14F-4D97-AF65-F5344CB8AC3E}">
        <p14:creationId xmlns:p14="http://schemas.microsoft.com/office/powerpoint/2010/main" val="38475967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210 attributes and 10369 instances</a:t>
            </a:r>
          </a:p>
          <a:p>
            <a:r>
              <a:rPr lang="en-US" dirty="0" smtClean="0"/>
              <a:t>we break our dataset in four parts: </a:t>
            </a:r>
          </a:p>
          <a:p>
            <a:r>
              <a:rPr lang="en-US" dirty="0" smtClean="0"/>
              <a:t>an attackers dataset</a:t>
            </a:r>
          </a:p>
          <a:p>
            <a:r>
              <a:rPr lang="en-US" dirty="0" smtClean="0"/>
              <a:t> a defenders dataset</a:t>
            </a:r>
          </a:p>
          <a:p>
            <a:r>
              <a:rPr lang="en-US" dirty="0" smtClean="0"/>
              <a:t> a midfielders dataset </a:t>
            </a:r>
          </a:p>
          <a:p>
            <a:r>
              <a:rPr lang="en-US" dirty="0" smtClean="0"/>
              <a:t> a goalkeepers dataset</a:t>
            </a:r>
          </a:p>
          <a:p>
            <a:r>
              <a:rPr lang="en-US" dirty="0" smtClean="0"/>
              <a:t>Combination of all the above helps to rate the entire team</a:t>
            </a:r>
          </a:p>
          <a:p>
            <a:r>
              <a:rPr lang="en-US" dirty="0" smtClean="0"/>
              <a:t>Probabilistic Models are then used to set the odds by the Bettors </a:t>
            </a:r>
          </a:p>
          <a:p>
            <a:endParaRPr lang="en-US" dirty="0" smtClean="0"/>
          </a:p>
          <a:p>
            <a:pPr>
              <a:buNone/>
            </a:pPr>
            <a:endParaRPr lang="en-US" dirty="0" smtClean="0"/>
          </a:p>
          <a:p>
            <a:pPr>
              <a:buNone/>
            </a:pPr>
            <a:r>
              <a:rPr lang="en-US" sz="2400" i="1" dirty="0" smtClean="0">
                <a:solidFill>
                  <a:srgbClr val="00B0F0"/>
                </a:solidFill>
              </a:rPr>
              <a:t>Attributes most relevant and Target class of each dataset?</a:t>
            </a:r>
          </a:p>
        </p:txBody>
      </p:sp>
    </p:spTree>
    <p:extLst>
      <p:ext uri="{BB962C8B-B14F-4D97-AF65-F5344CB8AC3E}">
        <p14:creationId xmlns:p14="http://schemas.microsoft.com/office/powerpoint/2010/main" val="14217714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Used</a:t>
            </a:r>
            <a:endParaRPr lang="en-US" dirty="0"/>
          </a:p>
        </p:txBody>
      </p:sp>
      <p:sp>
        <p:nvSpPr>
          <p:cNvPr id="3" name="Content Placeholder 2"/>
          <p:cNvSpPr>
            <a:spLocks noGrp="1"/>
          </p:cNvSpPr>
          <p:nvPr>
            <p:ph idx="1"/>
          </p:nvPr>
        </p:nvSpPr>
        <p:spPr/>
        <p:txBody>
          <a:bodyPr/>
          <a:lstStyle/>
          <a:p>
            <a:r>
              <a:rPr lang="en-US" dirty="0" err="1" smtClean="0"/>
              <a:t>Weka</a:t>
            </a:r>
            <a:r>
              <a:rPr lang="en-US" dirty="0" smtClean="0"/>
              <a:t>(Waikato Environment for Knowledge Analysis)</a:t>
            </a:r>
          </a:p>
          <a:p>
            <a:pPr lvl="1"/>
            <a:r>
              <a:rPr lang="en-US" dirty="0" smtClean="0"/>
              <a:t>contains a collection of visualization tools and algorithms for data analysis and predictive modeling</a:t>
            </a:r>
          </a:p>
          <a:p>
            <a:r>
              <a:rPr lang="en-US" dirty="0" smtClean="0"/>
              <a:t>Excel</a:t>
            </a:r>
          </a:p>
          <a:p>
            <a:pPr lvl="1"/>
            <a:r>
              <a:rPr lang="en-US" dirty="0" smtClean="0"/>
              <a:t>Microsoft Excel is a spreadsheet application developed by Microsoft. It features calculation, graphing tools, pivot tables, and a macro programming language</a:t>
            </a:r>
          </a:p>
          <a:p>
            <a:r>
              <a:rPr lang="en-US" dirty="0" smtClean="0"/>
              <a:t>R</a:t>
            </a:r>
          </a:p>
          <a:p>
            <a:pPr lvl="1"/>
            <a:r>
              <a:rPr lang="en-US" dirty="0" smtClean="0"/>
              <a:t>R is an integrated suite of software facilities for data manipulation, calculation and graphical display. It includes a large, coherent, integrated collection of intermediate tools for data analysis</a:t>
            </a:r>
            <a:endParaRPr lang="en-US" dirty="0"/>
          </a:p>
        </p:txBody>
      </p:sp>
    </p:spTree>
    <p:extLst>
      <p:ext uri="{BB962C8B-B14F-4D97-AF65-F5344CB8AC3E}">
        <p14:creationId xmlns:p14="http://schemas.microsoft.com/office/powerpoint/2010/main" val="1175065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Analysis with Weka :</a:t>
            </a:r>
            <a:endParaRPr lang="en-US" dirty="0"/>
          </a:p>
        </p:txBody>
      </p:sp>
      <p:pic>
        <p:nvPicPr>
          <p:cNvPr id="4" name="Content Placeholder 3"/>
          <p:cNvPicPr>
            <a:picLocks noGrp="1"/>
          </p:cNvPicPr>
          <p:nvPr>
            <p:ph idx="1"/>
          </p:nvPr>
        </p:nvPicPr>
        <p:blipFill>
          <a:blip r:embed="rId3" cstate="print"/>
          <a:stretch>
            <a:fillRect/>
          </a:stretch>
        </p:blipFill>
        <p:spPr bwMode="auto">
          <a:xfrm>
            <a:off x="956603" y="1378634"/>
            <a:ext cx="10241280" cy="4798329"/>
          </a:xfrm>
          <a:prstGeom prst="rect">
            <a:avLst/>
          </a:prstGeom>
          <a:noFill/>
          <a:ln w="9525">
            <a:noFill/>
            <a:miter lim="800000"/>
            <a:headEnd/>
            <a:tailEnd/>
          </a:ln>
        </p:spPr>
      </p:pic>
    </p:spTree>
    <p:extLst>
      <p:ext uri="{BB962C8B-B14F-4D97-AF65-F5344CB8AC3E}">
        <p14:creationId xmlns:p14="http://schemas.microsoft.com/office/powerpoint/2010/main" val="27617545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3" cstate="print"/>
          <a:srcRect/>
          <a:stretch>
            <a:fillRect/>
          </a:stretch>
        </p:blipFill>
        <p:spPr bwMode="auto">
          <a:xfrm>
            <a:off x="729277" y="381001"/>
            <a:ext cx="10733447" cy="5745163"/>
          </a:xfrm>
          <a:prstGeom prst="rect">
            <a:avLst/>
          </a:prstGeom>
          <a:noFill/>
          <a:ln w="9525">
            <a:noFill/>
            <a:miter lim="800000"/>
            <a:headEnd/>
            <a:tailEnd/>
          </a:ln>
        </p:spPr>
      </p:pic>
    </p:spTree>
    <p:extLst>
      <p:ext uri="{BB962C8B-B14F-4D97-AF65-F5344CB8AC3E}">
        <p14:creationId xmlns:p14="http://schemas.microsoft.com/office/powerpoint/2010/main" val="39764699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3" cstate="print"/>
          <a:srcRect/>
          <a:stretch>
            <a:fillRect/>
          </a:stretch>
        </p:blipFill>
        <p:spPr bwMode="auto">
          <a:xfrm>
            <a:off x="729277" y="304800"/>
            <a:ext cx="10733447" cy="6019800"/>
          </a:xfrm>
          <a:prstGeom prst="rect">
            <a:avLst/>
          </a:prstGeom>
          <a:noFill/>
          <a:ln w="9525">
            <a:noFill/>
            <a:miter lim="800000"/>
            <a:headEnd/>
            <a:tailEnd/>
          </a:ln>
        </p:spPr>
      </p:pic>
    </p:spTree>
    <p:extLst>
      <p:ext uri="{BB962C8B-B14F-4D97-AF65-F5344CB8AC3E}">
        <p14:creationId xmlns:p14="http://schemas.microsoft.com/office/powerpoint/2010/main" val="17420041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3" cstate="print"/>
          <a:srcRect/>
          <a:stretch>
            <a:fillRect/>
          </a:stretch>
        </p:blipFill>
        <p:spPr bwMode="auto">
          <a:xfrm>
            <a:off x="406401" y="304800"/>
            <a:ext cx="11379199" cy="6096000"/>
          </a:xfrm>
          <a:prstGeom prst="rect">
            <a:avLst/>
          </a:prstGeom>
          <a:noFill/>
          <a:ln w="9525">
            <a:noFill/>
            <a:miter lim="800000"/>
            <a:headEnd/>
            <a:tailEnd/>
          </a:ln>
        </p:spPr>
      </p:pic>
    </p:spTree>
    <p:extLst>
      <p:ext uri="{BB962C8B-B14F-4D97-AF65-F5344CB8AC3E}">
        <p14:creationId xmlns:p14="http://schemas.microsoft.com/office/powerpoint/2010/main" val="42120942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cstate="print"/>
          <a:srcRect/>
          <a:stretch>
            <a:fillRect/>
          </a:stretch>
        </p:blipFill>
        <p:spPr bwMode="auto">
          <a:xfrm>
            <a:off x="1266093" y="450166"/>
            <a:ext cx="10044331" cy="5670526"/>
          </a:xfrm>
          <a:prstGeom prst="rect">
            <a:avLst/>
          </a:prstGeom>
          <a:noFill/>
          <a:ln w="9525">
            <a:noFill/>
            <a:miter lim="800000"/>
            <a:headEnd/>
            <a:tailEnd/>
          </a:ln>
        </p:spPr>
      </p:pic>
    </p:spTree>
    <p:extLst>
      <p:ext uri="{BB962C8B-B14F-4D97-AF65-F5344CB8AC3E}">
        <p14:creationId xmlns:p14="http://schemas.microsoft.com/office/powerpoint/2010/main" val="3475241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and Multiple Regression analysis</a:t>
            </a:r>
            <a:endParaRPr lang="en-US" dirty="0"/>
          </a:p>
        </p:txBody>
      </p:sp>
      <p:sp>
        <p:nvSpPr>
          <p:cNvPr id="3" name="Content Placeholder 2"/>
          <p:cNvSpPr>
            <a:spLocks noGrp="1"/>
          </p:cNvSpPr>
          <p:nvPr>
            <p:ph idx="1"/>
          </p:nvPr>
        </p:nvSpPr>
        <p:spPr/>
        <p:txBody>
          <a:bodyPr/>
          <a:lstStyle/>
          <a:p>
            <a:r>
              <a:rPr lang="en-US" dirty="0" smtClean="0"/>
              <a:t>Simple Regression Analysis a regression analysis  in which one </a:t>
            </a:r>
            <a:r>
              <a:rPr lang="en-US" dirty="0"/>
              <a:t>variable is dependent </a:t>
            </a:r>
            <a:r>
              <a:rPr lang="en-US" dirty="0" smtClean="0"/>
              <a:t>upon another </a:t>
            </a:r>
            <a:r>
              <a:rPr lang="en-US" dirty="0"/>
              <a:t>single independent </a:t>
            </a:r>
            <a:r>
              <a:rPr lang="en-US" dirty="0" smtClean="0"/>
              <a:t>variable.</a:t>
            </a:r>
          </a:p>
          <a:p>
            <a:endParaRPr lang="en-US" dirty="0" smtClean="0"/>
          </a:p>
          <a:p>
            <a:pPr marL="0" indent="0">
              <a:buNone/>
            </a:pPr>
            <a:endParaRPr lang="en-US" dirty="0" smtClean="0"/>
          </a:p>
          <a:p>
            <a:endParaRPr lang="en-US" dirty="0" smtClean="0"/>
          </a:p>
          <a:p>
            <a:endParaRPr lang="en-US" dirty="0" smtClean="0"/>
          </a:p>
          <a:p>
            <a:endParaRPr lang="en-US" dirty="0"/>
          </a:p>
          <a:p>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6465" y="2687647"/>
            <a:ext cx="3589757" cy="2897168"/>
          </a:xfrm>
          <a:prstGeom prst="rect">
            <a:avLst/>
          </a:prstGeom>
        </p:spPr>
      </p:pic>
      <p:sp>
        <p:nvSpPr>
          <p:cNvPr id="6" name="TextBox 5"/>
          <p:cNvSpPr txBox="1"/>
          <p:nvPr/>
        </p:nvSpPr>
        <p:spPr>
          <a:xfrm>
            <a:off x="5722190" y="5584815"/>
            <a:ext cx="6469810" cy="369332"/>
          </a:xfrm>
          <a:prstGeom prst="rect">
            <a:avLst/>
          </a:prstGeom>
          <a:noFill/>
        </p:spPr>
        <p:txBody>
          <a:bodyPr wrap="square" rtlCol="0">
            <a:spAutoFit/>
          </a:bodyPr>
          <a:lstStyle/>
          <a:p>
            <a:r>
              <a:rPr lang="en-US" dirty="0"/>
              <a:t>https://www.moresteam.com/toolbox/regression-analysis.cfm</a:t>
            </a:r>
          </a:p>
        </p:txBody>
      </p:sp>
      <p:sp>
        <p:nvSpPr>
          <p:cNvPr id="8" name="TextBox 7"/>
          <p:cNvSpPr txBox="1"/>
          <p:nvPr/>
        </p:nvSpPr>
        <p:spPr>
          <a:xfrm>
            <a:off x="838200" y="3114136"/>
            <a:ext cx="5786887" cy="2246769"/>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a:t>Multiple Regression Analysis uses a similar methodology as Simple Regression, but includes more than one independent variable</a:t>
            </a:r>
            <a:r>
              <a:rPr lang="en-US" sz="2800" dirty="0" smtClean="0"/>
              <a:t>.</a:t>
            </a:r>
          </a:p>
          <a:p>
            <a:pPr algn="just"/>
            <a:r>
              <a:rPr lang="en-US" sz="2800" dirty="0" smtClean="0"/>
              <a:t>e.g. Housing price</a:t>
            </a:r>
            <a:endParaRPr lang="en-US" sz="2800" dirty="0"/>
          </a:p>
        </p:txBody>
      </p:sp>
    </p:spTree>
    <p:extLst>
      <p:ext uri="{BB962C8B-B14F-4D97-AF65-F5344CB8AC3E}">
        <p14:creationId xmlns:p14="http://schemas.microsoft.com/office/powerpoint/2010/main" val="21877919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3" cstate="print"/>
          <a:srcRect/>
          <a:stretch>
            <a:fillRect/>
          </a:stretch>
        </p:blipFill>
        <p:spPr bwMode="auto">
          <a:xfrm>
            <a:off x="729277" y="1189037"/>
            <a:ext cx="10733447" cy="5668963"/>
          </a:xfrm>
          <a:prstGeom prst="rect">
            <a:avLst/>
          </a:prstGeom>
          <a:noFill/>
          <a:ln w="9525">
            <a:noFill/>
            <a:miter lim="800000"/>
            <a:headEnd/>
            <a:tailEnd/>
          </a:ln>
        </p:spPr>
      </p:pic>
      <p:sp>
        <p:nvSpPr>
          <p:cNvPr id="3" name="Title 2"/>
          <p:cNvSpPr>
            <a:spLocks noGrp="1"/>
          </p:cNvSpPr>
          <p:nvPr>
            <p:ph type="title"/>
          </p:nvPr>
        </p:nvSpPr>
        <p:spPr>
          <a:xfrm>
            <a:off x="289560" y="0"/>
            <a:ext cx="10515600" cy="1350497"/>
          </a:xfrm>
        </p:spPr>
        <p:txBody>
          <a:bodyPr/>
          <a:lstStyle/>
          <a:p>
            <a:r>
              <a:rPr lang="en-US" dirty="0" smtClean="0"/>
              <a:t>Trend Line Through Excel :</a:t>
            </a:r>
            <a:endParaRPr lang="en-US" dirty="0"/>
          </a:p>
        </p:txBody>
      </p:sp>
    </p:spTree>
    <p:extLst>
      <p:ext uri="{BB962C8B-B14F-4D97-AF65-F5344CB8AC3E}">
        <p14:creationId xmlns:p14="http://schemas.microsoft.com/office/powerpoint/2010/main" val="10867626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Content Placeholder 3"/>
          <p:cNvPicPr>
            <a:picLocks/>
          </p:cNvPicPr>
          <p:nvPr/>
        </p:nvPicPr>
        <p:blipFill>
          <a:blip r:embed="rId2" cstate="print"/>
          <a:srcRect/>
          <a:stretch>
            <a:fillRect/>
          </a:stretch>
        </p:blipFill>
        <p:spPr bwMode="auto">
          <a:xfrm>
            <a:off x="406401" y="304800"/>
            <a:ext cx="11379199" cy="6096000"/>
          </a:xfrm>
          <a:prstGeom prst="rect">
            <a:avLst/>
          </a:prstGeom>
          <a:noFill/>
          <a:ln w="9525">
            <a:noFill/>
            <a:miter lim="800000"/>
            <a:headEnd/>
            <a:tailEnd/>
          </a:ln>
        </p:spPr>
      </p:pic>
    </p:spTree>
    <p:extLst>
      <p:ext uri="{BB962C8B-B14F-4D97-AF65-F5344CB8AC3E}">
        <p14:creationId xmlns:p14="http://schemas.microsoft.com/office/powerpoint/2010/main" val="29994060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bwMode="auto">
          <a:xfrm>
            <a:off x="773723" y="1026942"/>
            <a:ext cx="10396025" cy="5444195"/>
          </a:xfrm>
          <a:prstGeom prst="rect">
            <a:avLst/>
          </a:prstGeom>
          <a:noFill/>
          <a:ln w="9525">
            <a:noFill/>
            <a:miter lim="800000"/>
            <a:headEnd/>
            <a:tailEnd/>
          </a:ln>
        </p:spPr>
      </p:pic>
    </p:spTree>
    <p:extLst>
      <p:ext uri="{BB962C8B-B14F-4D97-AF65-F5344CB8AC3E}">
        <p14:creationId xmlns:p14="http://schemas.microsoft.com/office/powerpoint/2010/main" val="25712376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cstate="print"/>
          <a:srcRect/>
          <a:stretch>
            <a:fillRect/>
          </a:stretch>
        </p:blipFill>
        <p:spPr bwMode="auto">
          <a:xfrm>
            <a:off x="304801" y="228600"/>
            <a:ext cx="11582399" cy="6096000"/>
          </a:xfrm>
          <a:prstGeom prst="rect">
            <a:avLst/>
          </a:prstGeom>
          <a:noFill/>
          <a:ln w="9525">
            <a:noFill/>
            <a:miter lim="800000"/>
            <a:headEnd/>
            <a:tailEnd/>
          </a:ln>
        </p:spPr>
      </p:pic>
    </p:spTree>
    <p:extLst>
      <p:ext uri="{BB962C8B-B14F-4D97-AF65-F5344CB8AC3E}">
        <p14:creationId xmlns:p14="http://schemas.microsoft.com/office/powerpoint/2010/main" val="16225196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609601" y="304800"/>
            <a:ext cx="10853123" cy="6019800"/>
          </a:xfrm>
          <a:prstGeom prst="rect">
            <a:avLst/>
          </a:prstGeom>
          <a:noFill/>
          <a:ln w="9525">
            <a:noFill/>
            <a:miter lim="800000"/>
            <a:headEnd/>
            <a:tailEnd/>
          </a:ln>
        </p:spPr>
      </p:pic>
    </p:spTree>
    <p:extLst>
      <p:ext uri="{BB962C8B-B14F-4D97-AF65-F5344CB8AC3E}">
        <p14:creationId xmlns:p14="http://schemas.microsoft.com/office/powerpoint/2010/main" val="29949958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508000" y="457201"/>
            <a:ext cx="11056323" cy="5821363"/>
          </a:xfrm>
          <a:prstGeom prst="rect">
            <a:avLst/>
          </a:prstGeom>
          <a:noFill/>
          <a:ln w="9525">
            <a:noFill/>
            <a:miter lim="800000"/>
            <a:headEnd/>
            <a:tailEnd/>
          </a:ln>
        </p:spPr>
      </p:pic>
    </p:spTree>
    <p:extLst>
      <p:ext uri="{BB962C8B-B14F-4D97-AF65-F5344CB8AC3E}">
        <p14:creationId xmlns:p14="http://schemas.microsoft.com/office/powerpoint/2010/main" val="41189501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508001" y="304800"/>
            <a:ext cx="10954723" cy="5943600"/>
          </a:xfrm>
          <a:prstGeom prst="rect">
            <a:avLst/>
          </a:prstGeom>
          <a:noFill/>
          <a:ln w="9525">
            <a:noFill/>
            <a:miter lim="800000"/>
            <a:headEnd/>
            <a:tailEnd/>
          </a:ln>
        </p:spPr>
      </p:pic>
    </p:spTree>
    <p:extLst>
      <p:ext uri="{BB962C8B-B14F-4D97-AF65-F5344CB8AC3E}">
        <p14:creationId xmlns:p14="http://schemas.microsoft.com/office/powerpoint/2010/main" val="36918464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729277" y="304801"/>
            <a:ext cx="10733447" cy="5821363"/>
          </a:xfrm>
          <a:prstGeom prst="rect">
            <a:avLst/>
          </a:prstGeom>
          <a:noFill/>
          <a:ln w="9525">
            <a:noFill/>
            <a:miter lim="800000"/>
            <a:headEnd/>
            <a:tailEnd/>
          </a:ln>
        </p:spPr>
      </p:pic>
    </p:spTree>
    <p:extLst>
      <p:ext uri="{BB962C8B-B14F-4D97-AF65-F5344CB8AC3E}">
        <p14:creationId xmlns:p14="http://schemas.microsoft.com/office/powerpoint/2010/main" val="697450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p:nvPr/>
        </p:nvPicPr>
        <p:blipFill>
          <a:blip r:embed="rId2" cstate="print"/>
          <a:srcRect/>
          <a:stretch>
            <a:fillRect/>
          </a:stretch>
        </p:blipFill>
        <p:spPr bwMode="auto">
          <a:xfrm>
            <a:off x="609600" y="304800"/>
            <a:ext cx="10871200" cy="5715000"/>
          </a:xfrm>
          <a:prstGeom prst="rect">
            <a:avLst/>
          </a:prstGeom>
          <a:noFill/>
          <a:ln w="9525">
            <a:noFill/>
            <a:miter lim="800000"/>
            <a:headEnd/>
            <a:tailEnd/>
          </a:ln>
        </p:spPr>
      </p:pic>
    </p:spTree>
    <p:extLst>
      <p:ext uri="{BB962C8B-B14F-4D97-AF65-F5344CB8AC3E}">
        <p14:creationId xmlns:p14="http://schemas.microsoft.com/office/powerpoint/2010/main" val="26375827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cstate="print"/>
          <a:srcRect/>
          <a:stretch>
            <a:fillRect/>
          </a:stretch>
        </p:blipFill>
        <p:spPr bwMode="auto">
          <a:xfrm>
            <a:off x="729277" y="304801"/>
            <a:ext cx="10733447" cy="5821363"/>
          </a:xfrm>
          <a:prstGeom prst="rect">
            <a:avLst/>
          </a:prstGeom>
          <a:noFill/>
          <a:ln w="9525">
            <a:noFill/>
            <a:miter lim="800000"/>
            <a:headEnd/>
            <a:tailEnd/>
          </a:ln>
        </p:spPr>
      </p:pic>
    </p:spTree>
    <p:extLst>
      <p:ext uri="{BB962C8B-B14F-4D97-AF65-F5344CB8AC3E}">
        <p14:creationId xmlns:p14="http://schemas.microsoft.com/office/powerpoint/2010/main" val="197896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Types</a:t>
            </a:r>
            <a:endParaRPr lang="en-US" dirty="0"/>
          </a:p>
        </p:txBody>
      </p:sp>
      <p:sp>
        <p:nvSpPr>
          <p:cNvPr id="3" name="Content Placeholder 2"/>
          <p:cNvSpPr>
            <a:spLocks noGrp="1"/>
          </p:cNvSpPr>
          <p:nvPr>
            <p:ph idx="1"/>
          </p:nvPr>
        </p:nvSpPr>
        <p:spPr>
          <a:xfrm>
            <a:off x="838200" y="1690688"/>
            <a:ext cx="10515600" cy="4486275"/>
          </a:xfrm>
        </p:spPr>
        <p:txBody>
          <a:bodyPr>
            <a:normAutofit lnSpcReduction="10000"/>
          </a:bodyPr>
          <a:lstStyle/>
          <a:p>
            <a:r>
              <a:rPr lang="en-US" dirty="0" smtClean="0"/>
              <a:t>Linear regression</a:t>
            </a:r>
          </a:p>
          <a:p>
            <a:endParaRPr lang="en-US" dirty="0" smtClean="0"/>
          </a:p>
          <a:p>
            <a:r>
              <a:rPr lang="en-US" dirty="0" smtClean="0"/>
              <a:t>Locally Weighted </a:t>
            </a:r>
            <a:endParaRPr lang="en-US" dirty="0"/>
          </a:p>
          <a:p>
            <a:endParaRPr lang="en-US" dirty="0" smtClean="0"/>
          </a:p>
          <a:p>
            <a:r>
              <a:rPr lang="en-US" dirty="0" smtClean="0"/>
              <a:t>Logistic regression</a:t>
            </a:r>
          </a:p>
          <a:p>
            <a:endParaRPr lang="en-US" dirty="0"/>
          </a:p>
          <a:p>
            <a:r>
              <a:rPr lang="en-US" dirty="0"/>
              <a:t>Ridge </a:t>
            </a:r>
            <a:r>
              <a:rPr lang="en-US" dirty="0" smtClean="0"/>
              <a:t>regression</a:t>
            </a:r>
          </a:p>
          <a:p>
            <a:endParaRPr lang="en-US" dirty="0"/>
          </a:p>
          <a:p>
            <a:r>
              <a:rPr lang="en-US" dirty="0"/>
              <a:t>Lasso regression</a:t>
            </a:r>
            <a:endParaRPr lang="en-US" dirty="0" smtClean="0"/>
          </a:p>
        </p:txBody>
      </p:sp>
    </p:spTree>
    <p:extLst>
      <p:ext uri="{BB962C8B-B14F-4D97-AF65-F5344CB8AC3E}">
        <p14:creationId xmlns:p14="http://schemas.microsoft.com/office/powerpoint/2010/main" val="37053833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508001" y="304800"/>
            <a:ext cx="11074399" cy="6019800"/>
          </a:xfrm>
          <a:prstGeom prst="rect">
            <a:avLst/>
          </a:prstGeom>
          <a:noFill/>
          <a:ln w="9525">
            <a:noFill/>
            <a:miter lim="800000"/>
            <a:headEnd/>
            <a:tailEnd/>
          </a:ln>
        </p:spPr>
      </p:pic>
    </p:spTree>
    <p:extLst>
      <p:ext uri="{BB962C8B-B14F-4D97-AF65-F5344CB8AC3E}">
        <p14:creationId xmlns:p14="http://schemas.microsoft.com/office/powerpoint/2010/main" val="40638061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609601" y="381001"/>
            <a:ext cx="10853123" cy="5745163"/>
          </a:xfrm>
          <a:prstGeom prst="rect">
            <a:avLst/>
          </a:prstGeom>
          <a:noFill/>
          <a:ln w="9525">
            <a:noFill/>
            <a:miter lim="800000"/>
            <a:headEnd/>
            <a:tailEnd/>
          </a:ln>
        </p:spPr>
      </p:pic>
    </p:spTree>
    <p:extLst>
      <p:ext uri="{BB962C8B-B14F-4D97-AF65-F5344CB8AC3E}">
        <p14:creationId xmlns:p14="http://schemas.microsoft.com/office/powerpoint/2010/main" val="34794487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729277" y="304801"/>
            <a:ext cx="10733447" cy="5821363"/>
          </a:xfrm>
          <a:prstGeom prst="rect">
            <a:avLst/>
          </a:prstGeom>
          <a:noFill/>
          <a:ln w="9525">
            <a:noFill/>
            <a:miter lim="800000"/>
            <a:headEnd/>
            <a:tailEnd/>
          </a:ln>
        </p:spPr>
      </p:pic>
    </p:spTree>
    <p:extLst>
      <p:ext uri="{BB962C8B-B14F-4D97-AF65-F5344CB8AC3E}">
        <p14:creationId xmlns:p14="http://schemas.microsoft.com/office/powerpoint/2010/main" val="32515384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p:nvPr>
        </p:nvPicPr>
        <p:blipFill>
          <a:blip r:embed="rId2" cstate="print"/>
          <a:srcRect/>
          <a:stretch>
            <a:fillRect/>
          </a:stretch>
        </p:blipFill>
        <p:spPr bwMode="auto">
          <a:xfrm>
            <a:off x="406401" y="242668"/>
            <a:ext cx="11379199" cy="6019800"/>
          </a:xfrm>
          <a:prstGeom prst="rect">
            <a:avLst/>
          </a:prstGeom>
          <a:noFill/>
          <a:ln w="9525">
            <a:noFill/>
            <a:miter lim="800000"/>
            <a:headEnd/>
            <a:tailEnd/>
          </a:ln>
        </p:spPr>
      </p:pic>
    </p:spTree>
    <p:extLst>
      <p:ext uri="{BB962C8B-B14F-4D97-AF65-F5344CB8AC3E}">
        <p14:creationId xmlns:p14="http://schemas.microsoft.com/office/powerpoint/2010/main" val="27315723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729277" y="381001"/>
            <a:ext cx="10733447" cy="5745163"/>
          </a:xfrm>
          <a:prstGeom prst="rect">
            <a:avLst/>
          </a:prstGeom>
          <a:noFill/>
          <a:ln w="9525">
            <a:noFill/>
            <a:miter lim="800000"/>
            <a:headEnd/>
            <a:tailEnd/>
          </a:ln>
        </p:spPr>
      </p:pic>
    </p:spTree>
    <p:extLst>
      <p:ext uri="{BB962C8B-B14F-4D97-AF65-F5344CB8AC3E}">
        <p14:creationId xmlns:p14="http://schemas.microsoft.com/office/powerpoint/2010/main" val="4588395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729277" y="304801"/>
            <a:ext cx="10733447" cy="5821363"/>
          </a:xfrm>
          <a:prstGeom prst="rect">
            <a:avLst/>
          </a:prstGeom>
          <a:noFill/>
          <a:ln w="9525">
            <a:noFill/>
            <a:miter lim="800000"/>
            <a:headEnd/>
            <a:tailEnd/>
          </a:ln>
        </p:spPr>
      </p:pic>
    </p:spTree>
    <p:extLst>
      <p:ext uri="{BB962C8B-B14F-4D97-AF65-F5344CB8AC3E}">
        <p14:creationId xmlns:p14="http://schemas.microsoft.com/office/powerpoint/2010/main" val="354927449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a:stretch>
            <a:fillRect/>
          </a:stretch>
        </p:blipFill>
        <p:spPr bwMode="auto">
          <a:xfrm>
            <a:off x="729277" y="228601"/>
            <a:ext cx="10733447" cy="6214402"/>
          </a:xfrm>
          <a:prstGeom prst="rect">
            <a:avLst/>
          </a:prstGeom>
          <a:noFill/>
          <a:ln w="9525">
            <a:noFill/>
            <a:miter lim="800000"/>
            <a:headEnd/>
            <a:tailEnd/>
          </a:ln>
        </p:spPr>
      </p:pic>
    </p:spTree>
    <p:extLst>
      <p:ext uri="{BB962C8B-B14F-4D97-AF65-F5344CB8AC3E}">
        <p14:creationId xmlns:p14="http://schemas.microsoft.com/office/powerpoint/2010/main" val="34213814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1"/>
            <a:ext cx="10642600" cy="1041400"/>
          </a:xfrm>
        </p:spPr>
        <p:txBody>
          <a:bodyPr>
            <a:normAutofit/>
          </a:bodyPr>
          <a:lstStyle/>
          <a:p>
            <a:r>
              <a:rPr lang="en-US" dirty="0" smtClean="0"/>
              <a:t>Installing R and R-Studio</a:t>
            </a:r>
            <a:endParaRPr lang="en-US" dirty="0"/>
          </a:p>
        </p:txBody>
      </p:sp>
      <p:pic>
        <p:nvPicPr>
          <p:cNvPr id="1027" name="Picture 3"/>
          <p:cNvPicPr>
            <a:picLocks noGrp="1" noChangeAspect="1" noChangeArrowheads="1"/>
          </p:cNvPicPr>
          <p:nvPr>
            <p:ph idx="1"/>
          </p:nvPr>
        </p:nvPicPr>
        <p:blipFill>
          <a:blip r:embed="rId3" cstate="print"/>
          <a:srcRect/>
          <a:stretch>
            <a:fillRect/>
          </a:stretch>
        </p:blipFill>
        <p:spPr bwMode="auto">
          <a:xfrm>
            <a:off x="673100" y="927100"/>
            <a:ext cx="10921999" cy="5664199"/>
          </a:xfrm>
          <a:prstGeom prst="rect">
            <a:avLst/>
          </a:prstGeom>
          <a:noFill/>
          <a:ln w="9525">
            <a:noFill/>
            <a:miter lim="800000"/>
            <a:headEnd/>
            <a:tailEnd/>
          </a:ln>
        </p:spPr>
      </p:pic>
    </p:spTree>
    <p:extLst>
      <p:ext uri="{BB962C8B-B14F-4D97-AF65-F5344CB8AC3E}">
        <p14:creationId xmlns:p14="http://schemas.microsoft.com/office/powerpoint/2010/main" val="3225574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a:stretch>
            <a:fillRect/>
          </a:stretch>
        </p:blipFill>
        <p:spPr bwMode="auto">
          <a:xfrm>
            <a:off x="406400" y="393700"/>
            <a:ext cx="11417299" cy="6057900"/>
          </a:xfrm>
          <a:prstGeom prst="rect">
            <a:avLst/>
          </a:prstGeom>
          <a:noFill/>
          <a:ln w="9525">
            <a:noFill/>
            <a:miter lim="800000"/>
            <a:headEnd/>
            <a:tailEnd/>
          </a:ln>
        </p:spPr>
      </p:pic>
    </p:spTree>
    <p:extLst>
      <p:ext uri="{BB962C8B-B14F-4D97-AF65-F5344CB8AC3E}">
        <p14:creationId xmlns:p14="http://schemas.microsoft.com/office/powerpoint/2010/main" val="318676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cstate="print"/>
          <a:srcRect/>
          <a:stretch>
            <a:fillRect/>
          </a:stretch>
        </p:blipFill>
        <p:spPr bwMode="auto">
          <a:xfrm>
            <a:off x="311854" y="228600"/>
            <a:ext cx="11207045" cy="6134100"/>
          </a:xfrm>
          <a:prstGeom prst="rect">
            <a:avLst/>
          </a:prstGeom>
          <a:noFill/>
          <a:ln w="9525">
            <a:noFill/>
            <a:miter lim="800000"/>
            <a:headEnd/>
            <a:tailEnd/>
          </a:ln>
        </p:spPr>
      </p:pic>
    </p:spTree>
    <p:extLst>
      <p:ext uri="{BB962C8B-B14F-4D97-AF65-F5344CB8AC3E}">
        <p14:creationId xmlns:p14="http://schemas.microsoft.com/office/powerpoint/2010/main" val="232024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p:txBody>
          <a:bodyPr/>
          <a:lstStyle/>
          <a:p>
            <a:r>
              <a:rPr lang="en-US" sz="2400" dirty="0"/>
              <a:t>Linear Regression is one of the regression algorithm to predict </a:t>
            </a:r>
            <a:r>
              <a:rPr lang="en-US" sz="2400"/>
              <a:t>the output values </a:t>
            </a:r>
            <a:r>
              <a:rPr lang="en-US" sz="2400" dirty="0"/>
              <a:t>given some input values.</a:t>
            </a:r>
          </a:p>
          <a:p>
            <a:r>
              <a:rPr lang="en-US" sz="2400" dirty="0"/>
              <a:t>Formally, it is relation between scalar dependent variable y and independent variable x.</a:t>
            </a:r>
          </a:p>
        </p:txBody>
      </p:sp>
      <p:pic>
        <p:nvPicPr>
          <p:cNvPr id="8" name="Picture 7" descr="1.JPG"/>
          <p:cNvPicPr>
            <a:picLocks noChangeAspect="1"/>
          </p:cNvPicPr>
          <p:nvPr/>
        </p:nvPicPr>
        <p:blipFill>
          <a:blip r:embed="rId3" cstate="print"/>
          <a:stretch>
            <a:fillRect/>
          </a:stretch>
        </p:blipFill>
        <p:spPr>
          <a:xfrm>
            <a:off x="3657600" y="3810001"/>
            <a:ext cx="2235994" cy="638175"/>
          </a:xfrm>
          <a:prstGeom prst="rect">
            <a:avLst/>
          </a:prstGeom>
        </p:spPr>
      </p:pic>
      <p:pic>
        <p:nvPicPr>
          <p:cNvPr id="9" name="Picture 8" descr="1.JPG"/>
          <p:cNvPicPr>
            <a:picLocks noChangeAspect="1"/>
          </p:cNvPicPr>
          <p:nvPr/>
        </p:nvPicPr>
        <p:blipFill>
          <a:blip r:embed="rId4" cstate="print"/>
          <a:stretch>
            <a:fillRect/>
          </a:stretch>
        </p:blipFill>
        <p:spPr>
          <a:xfrm>
            <a:off x="3733800" y="4495800"/>
            <a:ext cx="2114550" cy="1047750"/>
          </a:xfrm>
          <a:prstGeom prst="rect">
            <a:avLst/>
          </a:prstGeom>
        </p:spPr>
      </p:pic>
      <p:sp>
        <p:nvSpPr>
          <p:cNvPr id="10" name="TextBox 9"/>
          <p:cNvSpPr txBox="1"/>
          <p:nvPr/>
        </p:nvSpPr>
        <p:spPr>
          <a:xfrm>
            <a:off x="2057400" y="5486400"/>
            <a:ext cx="8138318" cy="369332"/>
          </a:xfrm>
          <a:prstGeom prst="rect">
            <a:avLst/>
          </a:prstGeom>
          <a:noFill/>
        </p:spPr>
        <p:txBody>
          <a:bodyPr wrap="none" rtlCol="0">
            <a:spAutoFit/>
          </a:bodyPr>
          <a:lstStyle/>
          <a:p>
            <a:r>
              <a:rPr lang="en-US" i="1" dirty="0">
                <a:solidFill>
                  <a:schemeClr val="accent1"/>
                </a:solidFill>
              </a:rPr>
              <a:t>How do we choose the parameter, so that hypothesis h makes the actual predictions?</a:t>
            </a:r>
            <a:endParaRPr lang="en-US" dirty="0"/>
          </a:p>
        </p:txBody>
      </p:sp>
    </p:spTree>
    <p:extLst>
      <p:ext uri="{BB962C8B-B14F-4D97-AF65-F5344CB8AC3E}">
        <p14:creationId xmlns:p14="http://schemas.microsoft.com/office/powerpoint/2010/main" val="4065911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3" cstate="print"/>
          <a:srcRect/>
          <a:stretch>
            <a:fillRect/>
          </a:stretch>
        </p:blipFill>
        <p:spPr bwMode="auto">
          <a:xfrm>
            <a:off x="406400" y="355600"/>
            <a:ext cx="11252200" cy="6227763"/>
          </a:xfrm>
          <a:prstGeom prst="rect">
            <a:avLst/>
          </a:prstGeom>
          <a:noFill/>
          <a:ln w="9525">
            <a:noFill/>
            <a:miter lim="800000"/>
            <a:headEnd/>
            <a:tailEnd/>
          </a:ln>
        </p:spPr>
      </p:pic>
    </p:spTree>
    <p:extLst>
      <p:ext uri="{BB962C8B-B14F-4D97-AF65-F5344CB8AC3E}">
        <p14:creationId xmlns:p14="http://schemas.microsoft.com/office/powerpoint/2010/main" val="3733033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3" cstate="print"/>
          <a:srcRect/>
          <a:stretch>
            <a:fillRect/>
          </a:stretch>
        </p:blipFill>
        <p:spPr bwMode="auto">
          <a:xfrm>
            <a:off x="673100" y="368300"/>
            <a:ext cx="11099799" cy="5981700"/>
          </a:xfrm>
          <a:prstGeom prst="rect">
            <a:avLst/>
          </a:prstGeom>
          <a:noFill/>
          <a:ln w="9525">
            <a:noFill/>
            <a:miter lim="800000"/>
            <a:headEnd/>
            <a:tailEnd/>
          </a:ln>
        </p:spPr>
      </p:pic>
    </p:spTree>
    <p:extLst>
      <p:ext uri="{BB962C8B-B14F-4D97-AF65-F5344CB8AC3E}">
        <p14:creationId xmlns:p14="http://schemas.microsoft.com/office/powerpoint/2010/main" val="3053928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3" cstate="print"/>
          <a:srcRect/>
          <a:stretch>
            <a:fillRect/>
          </a:stretch>
        </p:blipFill>
        <p:spPr bwMode="auto">
          <a:xfrm>
            <a:off x="787400" y="457200"/>
            <a:ext cx="10706099" cy="5994400"/>
          </a:xfrm>
          <a:prstGeom prst="rect">
            <a:avLst/>
          </a:prstGeom>
          <a:noFill/>
          <a:ln w="9525">
            <a:noFill/>
            <a:miter lim="800000"/>
            <a:headEnd/>
            <a:tailEnd/>
          </a:ln>
        </p:spPr>
      </p:pic>
    </p:spTree>
    <p:extLst>
      <p:ext uri="{BB962C8B-B14F-4D97-AF65-F5344CB8AC3E}">
        <p14:creationId xmlns:p14="http://schemas.microsoft.com/office/powerpoint/2010/main" val="857632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Grp="1" noChangeAspect="1" noChangeArrowheads="1"/>
          </p:cNvPicPr>
          <p:nvPr>
            <p:ph idx="1"/>
          </p:nvPr>
        </p:nvPicPr>
        <p:blipFill>
          <a:blip r:embed="rId3" cstate="print"/>
          <a:srcRect/>
          <a:stretch>
            <a:fillRect/>
          </a:stretch>
        </p:blipFill>
        <p:spPr bwMode="auto">
          <a:xfrm>
            <a:off x="584200" y="406400"/>
            <a:ext cx="11061699" cy="5918200"/>
          </a:xfrm>
          <a:prstGeom prst="rect">
            <a:avLst/>
          </a:prstGeom>
          <a:noFill/>
          <a:ln w="9525">
            <a:noFill/>
            <a:miter lim="800000"/>
            <a:headEnd/>
            <a:tailEnd/>
          </a:ln>
        </p:spPr>
      </p:pic>
    </p:spTree>
    <p:extLst>
      <p:ext uri="{BB962C8B-B14F-4D97-AF65-F5344CB8AC3E}">
        <p14:creationId xmlns:p14="http://schemas.microsoft.com/office/powerpoint/2010/main" val="3937843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Grp="1" noChangeAspect="1" noChangeArrowheads="1"/>
          </p:cNvPicPr>
          <p:nvPr>
            <p:ph idx="1"/>
          </p:nvPr>
        </p:nvPicPr>
        <p:blipFill>
          <a:blip r:embed="rId3" cstate="print"/>
          <a:srcRect/>
          <a:stretch>
            <a:fillRect/>
          </a:stretch>
        </p:blipFill>
        <p:spPr bwMode="auto">
          <a:xfrm>
            <a:off x="221499" y="332236"/>
            <a:ext cx="11360901" cy="6157464"/>
          </a:xfrm>
          <a:prstGeom prst="rect">
            <a:avLst/>
          </a:prstGeom>
          <a:noFill/>
          <a:ln w="9525">
            <a:noFill/>
            <a:miter lim="800000"/>
            <a:headEnd/>
            <a:tailEnd/>
          </a:ln>
        </p:spPr>
      </p:pic>
    </p:spTree>
    <p:extLst>
      <p:ext uri="{BB962C8B-B14F-4D97-AF65-F5344CB8AC3E}">
        <p14:creationId xmlns:p14="http://schemas.microsoft.com/office/powerpoint/2010/main" val="12534456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Grp="1" noChangeAspect="1" noChangeArrowheads="1"/>
          </p:cNvPicPr>
          <p:nvPr>
            <p:ph idx="1"/>
          </p:nvPr>
        </p:nvPicPr>
        <p:blipFill>
          <a:blip r:embed="rId3" cstate="print"/>
          <a:srcRect/>
          <a:stretch>
            <a:fillRect/>
          </a:stretch>
        </p:blipFill>
        <p:spPr bwMode="auto">
          <a:xfrm>
            <a:off x="244088" y="279400"/>
            <a:ext cx="11084311" cy="6146800"/>
          </a:xfrm>
          <a:prstGeom prst="rect">
            <a:avLst/>
          </a:prstGeom>
          <a:noFill/>
          <a:ln w="9525">
            <a:noFill/>
            <a:miter lim="800000"/>
            <a:headEnd/>
            <a:tailEnd/>
          </a:ln>
        </p:spPr>
      </p:pic>
    </p:spTree>
    <p:extLst>
      <p:ext uri="{BB962C8B-B14F-4D97-AF65-F5344CB8AC3E}">
        <p14:creationId xmlns:p14="http://schemas.microsoft.com/office/powerpoint/2010/main" val="1897547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3" cstate="print"/>
          <a:srcRect/>
          <a:stretch>
            <a:fillRect/>
          </a:stretch>
        </p:blipFill>
        <p:spPr bwMode="auto">
          <a:xfrm>
            <a:off x="457200" y="304800"/>
            <a:ext cx="11150599" cy="6223000"/>
          </a:xfrm>
          <a:prstGeom prst="rect">
            <a:avLst/>
          </a:prstGeom>
          <a:noFill/>
          <a:ln w="9525">
            <a:noFill/>
            <a:miter lim="800000"/>
            <a:headEnd/>
            <a:tailEnd/>
          </a:ln>
        </p:spPr>
      </p:pic>
    </p:spTree>
    <p:extLst>
      <p:ext uri="{BB962C8B-B14F-4D97-AF65-F5344CB8AC3E}">
        <p14:creationId xmlns:p14="http://schemas.microsoft.com/office/powerpoint/2010/main" val="3421485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3" cstate="print"/>
          <a:srcRect/>
          <a:stretch>
            <a:fillRect/>
          </a:stretch>
        </p:blipFill>
        <p:spPr bwMode="auto">
          <a:xfrm>
            <a:off x="800100" y="330200"/>
            <a:ext cx="10985499" cy="6172200"/>
          </a:xfrm>
          <a:prstGeom prst="rect">
            <a:avLst/>
          </a:prstGeom>
          <a:noFill/>
          <a:ln w="9525">
            <a:noFill/>
            <a:miter lim="800000"/>
            <a:headEnd/>
            <a:tailEnd/>
          </a:ln>
        </p:spPr>
      </p:pic>
    </p:spTree>
    <p:extLst>
      <p:ext uri="{BB962C8B-B14F-4D97-AF65-F5344CB8AC3E}">
        <p14:creationId xmlns:p14="http://schemas.microsoft.com/office/powerpoint/2010/main" val="4269056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for R-analysis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#Load the attacker_analysis.csv</a:t>
            </a:r>
          </a:p>
          <a:p>
            <a:r>
              <a:rPr lang="en-US" dirty="0" err="1" smtClean="0"/>
              <a:t>attacker_data</a:t>
            </a:r>
            <a:r>
              <a:rPr lang="en-US" dirty="0" smtClean="0"/>
              <a:t> &lt;- </a:t>
            </a:r>
            <a:r>
              <a:rPr lang="en-US" dirty="0" err="1" smtClean="0"/>
              <a:t>read.table</a:t>
            </a:r>
            <a:r>
              <a:rPr lang="en-US" dirty="0" smtClean="0"/>
              <a:t>(</a:t>
            </a:r>
            <a:r>
              <a:rPr lang="en-US" dirty="0" err="1" smtClean="0"/>
              <a:t>file.choose</a:t>
            </a:r>
            <a:r>
              <a:rPr lang="en-US" dirty="0" smtClean="0"/>
              <a:t>(),header=</a:t>
            </a:r>
            <a:r>
              <a:rPr lang="en-US" dirty="0" err="1" smtClean="0"/>
              <a:t>T,sep</a:t>
            </a:r>
            <a:r>
              <a:rPr lang="en-US" dirty="0" smtClean="0"/>
              <a:t>=',')</a:t>
            </a:r>
          </a:p>
          <a:p>
            <a:r>
              <a:rPr lang="en-US" dirty="0" smtClean="0"/>
              <a:t>#attach the data</a:t>
            </a:r>
          </a:p>
          <a:p>
            <a:r>
              <a:rPr lang="en-US" dirty="0" smtClean="0"/>
              <a:t>attach(</a:t>
            </a:r>
            <a:r>
              <a:rPr lang="en-US" dirty="0" err="1" smtClean="0"/>
              <a:t>attacker_data</a:t>
            </a:r>
            <a:r>
              <a:rPr lang="en-US" dirty="0" smtClean="0"/>
              <a:t>)</a:t>
            </a:r>
          </a:p>
          <a:p>
            <a:r>
              <a:rPr lang="en-US" dirty="0" smtClean="0"/>
              <a:t>#Performing linear regression on our data</a:t>
            </a:r>
          </a:p>
          <a:p>
            <a:r>
              <a:rPr lang="en-US" dirty="0" err="1" smtClean="0"/>
              <a:t>model_linear</a:t>
            </a:r>
            <a:r>
              <a:rPr lang="en-US" dirty="0" smtClean="0"/>
              <a:t>&lt;-lm(Goals~First.Goal+Winning.Goal+Shots.Off.Target.inc.woodwork+Blocked.Shots+Penalties.Taken+…)</a:t>
            </a:r>
          </a:p>
          <a:p>
            <a:r>
              <a:rPr lang="en-US" dirty="0" smtClean="0"/>
              <a:t>summary(</a:t>
            </a:r>
            <a:r>
              <a:rPr lang="en-US" dirty="0" err="1" smtClean="0"/>
              <a:t>model_linear</a:t>
            </a:r>
            <a:r>
              <a:rPr lang="en-US" dirty="0" smtClean="0"/>
              <a:t>)</a:t>
            </a:r>
          </a:p>
          <a:p>
            <a:r>
              <a:rPr lang="en-US" dirty="0" smtClean="0"/>
              <a:t>#calculate coefficients</a:t>
            </a:r>
          </a:p>
          <a:p>
            <a:r>
              <a:rPr lang="en-US" dirty="0" smtClean="0"/>
              <a:t>coefficients(</a:t>
            </a:r>
            <a:r>
              <a:rPr lang="en-US" dirty="0" err="1" smtClean="0"/>
              <a:t>model_linear</a:t>
            </a:r>
            <a:r>
              <a:rPr lang="en-US" dirty="0" smtClean="0"/>
              <a:t>)</a:t>
            </a:r>
          </a:p>
          <a:p>
            <a:r>
              <a:rPr lang="en-US" dirty="0" smtClean="0"/>
              <a:t>#check the regression </a:t>
            </a:r>
            <a:r>
              <a:rPr lang="en-US" dirty="0" err="1" smtClean="0"/>
              <a:t>diagnositics</a:t>
            </a:r>
            <a:r>
              <a:rPr lang="en-US" dirty="0" smtClean="0"/>
              <a:t> plots for this model</a:t>
            </a:r>
          </a:p>
          <a:p>
            <a:r>
              <a:rPr lang="en-US" dirty="0" smtClean="0"/>
              <a:t>plot(</a:t>
            </a:r>
            <a:r>
              <a:rPr lang="en-US" dirty="0" err="1" smtClean="0"/>
              <a:t>model_linear</a:t>
            </a:r>
            <a:r>
              <a:rPr lang="en-US" dirty="0" smtClean="0"/>
              <a:t>);</a:t>
            </a:r>
          </a:p>
          <a:p>
            <a:endParaRPr lang="en-US" dirty="0"/>
          </a:p>
        </p:txBody>
      </p:sp>
    </p:spTree>
    <p:extLst>
      <p:ext uri="{BB962C8B-B14F-4D97-AF65-F5344CB8AC3E}">
        <p14:creationId xmlns:p14="http://schemas.microsoft.com/office/powerpoint/2010/main" val="2189689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3" cstate="print"/>
          <a:srcRect/>
          <a:stretch>
            <a:fillRect/>
          </a:stretch>
        </p:blipFill>
        <p:spPr bwMode="auto">
          <a:xfrm>
            <a:off x="511127" y="1036637"/>
            <a:ext cx="10853123" cy="5821363"/>
          </a:xfrm>
          <a:prstGeom prst="rect">
            <a:avLst/>
          </a:prstGeom>
          <a:noFill/>
          <a:ln w="9525">
            <a:noFill/>
            <a:miter lim="800000"/>
            <a:headEnd/>
            <a:tailEnd/>
          </a:ln>
        </p:spPr>
      </p:pic>
      <p:sp>
        <p:nvSpPr>
          <p:cNvPr id="3" name="TextBox 2"/>
          <p:cNvSpPr txBox="1"/>
          <p:nvPr/>
        </p:nvSpPr>
        <p:spPr>
          <a:xfrm>
            <a:off x="492370" y="182879"/>
            <a:ext cx="3211648" cy="646331"/>
          </a:xfrm>
          <a:prstGeom prst="rect">
            <a:avLst/>
          </a:prstGeom>
          <a:noFill/>
        </p:spPr>
        <p:txBody>
          <a:bodyPr wrap="none" rtlCol="0">
            <a:spAutoFit/>
          </a:bodyPr>
          <a:lstStyle/>
          <a:p>
            <a:r>
              <a:rPr lang="en-US" sz="3600" dirty="0" smtClean="0"/>
              <a:t>Analysis with R :</a:t>
            </a:r>
            <a:endParaRPr lang="en-US" sz="3600" dirty="0"/>
          </a:p>
        </p:txBody>
      </p:sp>
    </p:spTree>
    <p:extLst>
      <p:ext uri="{BB962C8B-B14F-4D97-AF65-F5344CB8AC3E}">
        <p14:creationId xmlns:p14="http://schemas.microsoft.com/office/powerpoint/2010/main" val="26492469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for Linear Regression</a:t>
            </a:r>
            <a:endParaRPr lang="en-US" dirty="0"/>
          </a:p>
        </p:txBody>
      </p:sp>
      <p:sp>
        <p:nvSpPr>
          <p:cNvPr id="3" name="Content Placeholder 2"/>
          <p:cNvSpPr>
            <a:spLocks noGrp="1"/>
          </p:cNvSpPr>
          <p:nvPr>
            <p:ph idx="1"/>
          </p:nvPr>
        </p:nvSpPr>
        <p:spPr/>
        <p:txBody>
          <a:bodyPr/>
          <a:lstStyle/>
          <a:p>
            <a:r>
              <a:rPr lang="en-US" dirty="0" smtClean="0"/>
              <a:t>Gradient Descent / Batch Gradient Descent</a:t>
            </a:r>
          </a:p>
          <a:p>
            <a:r>
              <a:rPr lang="en-US" dirty="0" smtClean="0"/>
              <a:t>Stochastic Gradient Descent</a:t>
            </a:r>
          </a:p>
          <a:p>
            <a:r>
              <a:rPr lang="en-US" dirty="0" smtClean="0"/>
              <a:t>Matrix Derivatives</a:t>
            </a:r>
          </a:p>
          <a:p>
            <a:endParaRPr lang="en-US" dirty="0" smtClean="0"/>
          </a:p>
          <a:p>
            <a:pPr lvl="1">
              <a:buNone/>
            </a:pPr>
            <a:endParaRPr lang="en-US" dirty="0"/>
          </a:p>
        </p:txBody>
      </p:sp>
      <p:pic>
        <p:nvPicPr>
          <p:cNvPr id="4" name="Picture 3" descr="2.JPG"/>
          <p:cNvPicPr>
            <a:picLocks noChangeAspect="1"/>
          </p:cNvPicPr>
          <p:nvPr/>
        </p:nvPicPr>
        <p:blipFill>
          <a:blip r:embed="rId3" cstate="print"/>
          <a:stretch>
            <a:fillRect/>
          </a:stretch>
        </p:blipFill>
        <p:spPr>
          <a:xfrm>
            <a:off x="3276601" y="3657600"/>
            <a:ext cx="4448175" cy="1752600"/>
          </a:xfrm>
          <a:prstGeom prst="rect">
            <a:avLst/>
          </a:prstGeom>
        </p:spPr>
      </p:pic>
    </p:spTree>
    <p:extLst>
      <p:ext uri="{BB962C8B-B14F-4D97-AF65-F5344CB8AC3E}">
        <p14:creationId xmlns:p14="http://schemas.microsoft.com/office/powerpoint/2010/main" val="35594109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3" cstate="print"/>
          <a:srcRect/>
          <a:stretch>
            <a:fillRect/>
          </a:stretch>
        </p:blipFill>
        <p:spPr bwMode="auto">
          <a:xfrm>
            <a:off x="508001" y="228600"/>
            <a:ext cx="11277599" cy="6019800"/>
          </a:xfrm>
          <a:prstGeom prst="rect">
            <a:avLst/>
          </a:prstGeom>
          <a:noFill/>
          <a:ln w="9525">
            <a:noFill/>
            <a:miter lim="800000"/>
            <a:headEnd/>
            <a:tailEnd/>
          </a:ln>
        </p:spPr>
      </p:pic>
    </p:spTree>
    <p:extLst>
      <p:ext uri="{BB962C8B-B14F-4D97-AF65-F5344CB8AC3E}">
        <p14:creationId xmlns:p14="http://schemas.microsoft.com/office/powerpoint/2010/main" val="6939580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3" cstate="print"/>
          <a:srcRect/>
          <a:stretch>
            <a:fillRect/>
          </a:stretch>
        </p:blipFill>
        <p:spPr bwMode="auto">
          <a:xfrm>
            <a:off x="508001" y="228600"/>
            <a:ext cx="11175999" cy="6096000"/>
          </a:xfrm>
          <a:prstGeom prst="rect">
            <a:avLst/>
          </a:prstGeom>
          <a:noFill/>
          <a:ln w="9525">
            <a:noFill/>
            <a:miter lim="800000"/>
            <a:headEnd/>
            <a:tailEnd/>
          </a:ln>
        </p:spPr>
      </p:pic>
    </p:spTree>
    <p:extLst>
      <p:ext uri="{BB962C8B-B14F-4D97-AF65-F5344CB8AC3E}">
        <p14:creationId xmlns:p14="http://schemas.microsoft.com/office/powerpoint/2010/main" val="11378512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729277" y="457201"/>
            <a:ext cx="10733447" cy="5668963"/>
          </a:xfrm>
          <a:prstGeom prst="rect">
            <a:avLst/>
          </a:prstGeom>
          <a:noFill/>
          <a:ln w="9525">
            <a:noFill/>
            <a:miter lim="800000"/>
            <a:headEnd/>
            <a:tailEnd/>
          </a:ln>
        </p:spPr>
      </p:pic>
    </p:spTree>
    <p:extLst>
      <p:ext uri="{BB962C8B-B14F-4D97-AF65-F5344CB8AC3E}">
        <p14:creationId xmlns:p14="http://schemas.microsoft.com/office/powerpoint/2010/main" val="17526373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508001" y="381001"/>
            <a:ext cx="10954723" cy="5745163"/>
          </a:xfrm>
          <a:prstGeom prst="rect">
            <a:avLst/>
          </a:prstGeom>
          <a:noFill/>
          <a:ln w="9525">
            <a:noFill/>
            <a:miter lim="800000"/>
            <a:headEnd/>
            <a:tailEnd/>
          </a:ln>
        </p:spPr>
      </p:pic>
    </p:spTree>
    <p:extLst>
      <p:ext uri="{BB962C8B-B14F-4D97-AF65-F5344CB8AC3E}">
        <p14:creationId xmlns:p14="http://schemas.microsoft.com/office/powerpoint/2010/main" val="30001970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3" cstate="print"/>
          <a:srcRect/>
          <a:stretch>
            <a:fillRect/>
          </a:stretch>
        </p:blipFill>
        <p:spPr bwMode="auto">
          <a:xfrm>
            <a:off x="426720" y="331004"/>
            <a:ext cx="11155680" cy="6191716"/>
          </a:xfrm>
          <a:prstGeom prst="rect">
            <a:avLst/>
          </a:prstGeom>
          <a:noFill/>
          <a:ln w="9525">
            <a:noFill/>
            <a:miter lim="800000"/>
            <a:headEnd/>
            <a:tailEnd/>
          </a:ln>
        </p:spPr>
      </p:pic>
    </p:spTree>
    <p:extLst>
      <p:ext uri="{BB962C8B-B14F-4D97-AF65-F5344CB8AC3E}">
        <p14:creationId xmlns:p14="http://schemas.microsoft.com/office/powerpoint/2010/main" val="36151584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09600" y="152400"/>
            <a:ext cx="11074400" cy="6477000"/>
          </a:xfrm>
          <a:prstGeom prst="rect">
            <a:avLst/>
          </a:prstGeom>
          <a:noFill/>
          <a:ln w="9525">
            <a:noFill/>
            <a:miter lim="800000"/>
            <a:headEnd/>
            <a:tailEnd/>
          </a:ln>
        </p:spPr>
      </p:pic>
    </p:spTree>
    <p:extLst>
      <p:ext uri="{BB962C8B-B14F-4D97-AF65-F5344CB8AC3E}">
        <p14:creationId xmlns:p14="http://schemas.microsoft.com/office/powerpoint/2010/main" val="18488033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10515600" cy="1325563"/>
          </a:xfrm>
        </p:spPr>
        <p:txBody>
          <a:bodyPr/>
          <a:lstStyle/>
          <a:p>
            <a:r>
              <a:rPr lang="en-US" dirty="0" smtClean="0"/>
              <a:t>Results :</a:t>
            </a:r>
            <a:endParaRPr lang="en-US" dirty="0"/>
          </a:p>
        </p:txBody>
      </p:sp>
      <p:sp>
        <p:nvSpPr>
          <p:cNvPr id="3" name="Content Placeholder 2"/>
          <p:cNvSpPr>
            <a:spLocks noGrp="1"/>
          </p:cNvSpPr>
          <p:nvPr>
            <p:ph idx="1"/>
          </p:nvPr>
        </p:nvSpPr>
        <p:spPr>
          <a:xfrm>
            <a:off x="457200" y="1234440"/>
            <a:ext cx="10820400" cy="5623560"/>
          </a:xfrm>
        </p:spPr>
        <p:txBody>
          <a:bodyPr>
            <a:normAutofit/>
          </a:bodyPr>
          <a:lstStyle/>
          <a:p>
            <a:pPr>
              <a:buNone/>
            </a:pPr>
            <a:r>
              <a:rPr lang="en-US" dirty="0" smtClean="0"/>
              <a:t>Linear Regression:</a:t>
            </a:r>
          </a:p>
          <a:p>
            <a:pPr>
              <a:buNone/>
            </a:pPr>
            <a:r>
              <a:rPr lang="en-US" dirty="0" smtClean="0"/>
              <a:t>Correlation coefficient                  1     </a:t>
            </a:r>
          </a:p>
          <a:p>
            <a:pPr>
              <a:buNone/>
            </a:pPr>
            <a:r>
              <a:rPr lang="en-US" dirty="0" smtClean="0"/>
              <a:t>Mean absolute error                      0.0001</a:t>
            </a:r>
          </a:p>
          <a:p>
            <a:pPr>
              <a:buNone/>
            </a:pPr>
            <a:r>
              <a:rPr lang="en-US" dirty="0" smtClean="0"/>
              <a:t>Root mean squared error             0.0037</a:t>
            </a:r>
          </a:p>
          <a:p>
            <a:pPr>
              <a:buNone/>
            </a:pPr>
            <a:endParaRPr lang="en-US" dirty="0" smtClean="0"/>
          </a:p>
          <a:p>
            <a:pPr>
              <a:buNone/>
            </a:pPr>
            <a:endParaRPr lang="en-US" dirty="0" smtClean="0"/>
          </a:p>
          <a:p>
            <a:pPr>
              <a:buNone/>
            </a:pPr>
            <a:r>
              <a:rPr lang="en-US" dirty="0" smtClean="0"/>
              <a:t>LWL:</a:t>
            </a:r>
          </a:p>
          <a:p>
            <a:pPr>
              <a:buNone/>
            </a:pPr>
            <a:r>
              <a:rPr lang="en-US" smtClean="0"/>
              <a:t>Correlation </a:t>
            </a:r>
            <a:r>
              <a:rPr lang="en-US" dirty="0" smtClean="0"/>
              <a:t>coefficient                  0.8717</a:t>
            </a:r>
          </a:p>
          <a:p>
            <a:pPr>
              <a:buNone/>
            </a:pPr>
            <a:r>
              <a:rPr lang="en-US" dirty="0" smtClean="0"/>
              <a:t>Mean absolute error                      0.1006</a:t>
            </a:r>
          </a:p>
          <a:p>
            <a:pPr>
              <a:buNone/>
            </a:pPr>
            <a:r>
              <a:rPr lang="en-US" dirty="0" smtClean="0"/>
              <a:t>Root mean squared error              0.2677</a:t>
            </a:r>
          </a:p>
          <a:p>
            <a:pPr>
              <a:buNone/>
            </a:pPr>
            <a:endParaRPr lang="en-US" dirty="0" smtClean="0"/>
          </a:p>
          <a:p>
            <a:endParaRPr lang="en-US" dirty="0" smtClean="0"/>
          </a:p>
          <a:p>
            <a:pPr>
              <a:buNone/>
            </a:pPr>
            <a:endParaRPr lang="en-US" dirty="0"/>
          </a:p>
        </p:txBody>
      </p:sp>
    </p:spTree>
    <p:extLst>
      <p:ext uri="{BB962C8B-B14F-4D97-AF65-F5344CB8AC3E}">
        <p14:creationId xmlns:p14="http://schemas.microsoft.com/office/powerpoint/2010/main" val="170846280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44880"/>
            <a:ext cx="10668000" cy="5232083"/>
          </a:xfrm>
        </p:spPr>
        <p:txBody>
          <a:bodyPr>
            <a:normAutofit fontScale="62500" lnSpcReduction="20000"/>
          </a:bodyPr>
          <a:lstStyle/>
          <a:p>
            <a:pPr>
              <a:buNone/>
            </a:pPr>
            <a:r>
              <a:rPr lang="en-US" dirty="0" smtClean="0"/>
              <a:t>Equation :  y =  -0.0003x +0.4326</a:t>
            </a:r>
          </a:p>
          <a:p>
            <a:pPr>
              <a:buNone/>
            </a:pPr>
            <a:r>
              <a:rPr lang="en-US" dirty="0" smtClean="0"/>
              <a:t>R-square : 0.0006</a:t>
            </a:r>
          </a:p>
          <a:p>
            <a:pPr>
              <a:buNone/>
            </a:pPr>
            <a:endParaRPr lang="en-US" dirty="0" smtClean="0"/>
          </a:p>
          <a:p>
            <a:r>
              <a:rPr lang="en-US" dirty="0" smtClean="0"/>
              <a:t>Multiple R-squared: 1</a:t>
            </a:r>
          </a:p>
          <a:p>
            <a:r>
              <a:rPr lang="en-US" dirty="0" smtClean="0"/>
              <a:t>F-statistic: 1.244e+30 on 33 and 214 DF, p-value: &lt; 2.2e-16</a:t>
            </a:r>
          </a:p>
          <a:p>
            <a:r>
              <a:rPr lang="en-US" dirty="0" smtClean="0"/>
              <a:t>Residual standard error: 1.633e-15 on 214 degrees of freedom</a:t>
            </a:r>
          </a:p>
          <a:p>
            <a:r>
              <a:rPr lang="en-US" dirty="0" smtClean="0"/>
              <a:t>(Intercept) :4.429e-16</a:t>
            </a:r>
          </a:p>
          <a:p>
            <a:endParaRPr lang="en-US" dirty="0" smtClean="0"/>
          </a:p>
          <a:p>
            <a:pPr>
              <a:buNone/>
            </a:pPr>
            <a:r>
              <a:rPr lang="en-US" dirty="0" smtClean="0"/>
              <a:t>Exercise:</a:t>
            </a:r>
          </a:p>
          <a:p>
            <a:pPr>
              <a:buNone/>
            </a:pPr>
            <a:r>
              <a:rPr lang="en-US" dirty="0" smtClean="0"/>
              <a:t>Similar analysis on Defenders, Midfielders, Goalkeepers datasets</a:t>
            </a:r>
          </a:p>
          <a:p>
            <a:r>
              <a:rPr lang="en-US" dirty="0" smtClean="0"/>
              <a:t>Defender Analysis : https://drive.google.com/file/d/0B43LYaAI4zp6Z2hoWkYyX3RnZGM/view?usp=sharing</a:t>
            </a:r>
          </a:p>
          <a:p>
            <a:r>
              <a:rPr lang="en-US" dirty="0" smtClean="0"/>
              <a:t>Goal Keeper Analysis : https://drive.google.com/file/d/0B43LYaAI4zp6ZVZtcHVOQlRkU2s/view?usp=sharing</a:t>
            </a:r>
          </a:p>
          <a:p>
            <a:r>
              <a:rPr lang="en-US" dirty="0" smtClean="0"/>
              <a:t>Mid fielder Analysis : https://drive.google.com/file/d/0B43LYaAI4zp6WnRsMHR6WlBZelk/view?usp=sharing</a:t>
            </a:r>
          </a:p>
          <a:p>
            <a:r>
              <a:rPr lang="en-US" dirty="0" smtClean="0"/>
              <a:t>Attacker Analysis:  https://drive.google.com/file/d/0B43LYaAI4zp6aHJBS3FvZHRqRDQ/view?usp=sharing</a:t>
            </a:r>
            <a:endParaRPr lang="en-US" dirty="0"/>
          </a:p>
        </p:txBody>
      </p:sp>
    </p:spTree>
    <p:extLst>
      <p:ext uri="{BB962C8B-B14F-4D97-AF65-F5344CB8AC3E}">
        <p14:creationId xmlns:p14="http://schemas.microsoft.com/office/powerpoint/2010/main" val="40355239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Regression is used to find the trend of output changes with respect to input features.</a:t>
            </a:r>
          </a:p>
          <a:p>
            <a:r>
              <a:rPr lang="en-US" dirty="0" smtClean="0"/>
              <a:t>Different types maybe better for estimation of different datasets.</a:t>
            </a:r>
          </a:p>
          <a:p>
            <a:r>
              <a:rPr lang="en-US" dirty="0" smtClean="0"/>
              <a:t>LWL found to be more correlated in our case study compared to Linear regression.</a:t>
            </a:r>
          </a:p>
          <a:p>
            <a:endParaRPr lang="en-US" dirty="0"/>
          </a:p>
        </p:txBody>
      </p:sp>
    </p:spTree>
    <p:extLst>
      <p:ext uri="{BB962C8B-B14F-4D97-AF65-F5344CB8AC3E}">
        <p14:creationId xmlns:p14="http://schemas.microsoft.com/office/powerpoint/2010/main" val="17035940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 </a:t>
            </a:r>
            <a:endParaRPr lang="en-US" dirty="0"/>
          </a:p>
        </p:txBody>
      </p:sp>
      <p:sp>
        <p:nvSpPr>
          <p:cNvPr id="3" name="Content Placeholder 2"/>
          <p:cNvSpPr>
            <a:spLocks noGrp="1"/>
          </p:cNvSpPr>
          <p:nvPr>
            <p:ph idx="1"/>
          </p:nvPr>
        </p:nvSpPr>
        <p:spPr/>
        <p:txBody>
          <a:bodyPr>
            <a:normAutofit lnSpcReduction="10000"/>
          </a:bodyPr>
          <a:lstStyle/>
          <a:p>
            <a:r>
              <a:rPr lang="en-US" dirty="0" smtClean="0"/>
              <a:t>References for Linear Regression  and Locally Weighted Regression: </a:t>
            </a:r>
          </a:p>
          <a:p>
            <a:pPr>
              <a:buNone/>
            </a:pPr>
            <a:r>
              <a:rPr lang="en-US" dirty="0" smtClean="0"/>
              <a:t>Most of the images and equations are from: </a:t>
            </a:r>
            <a:r>
              <a:rPr lang="en-US" dirty="0" smtClean="0">
                <a:hlinkClick r:id="rId2"/>
              </a:rPr>
              <a:t>https://www.youtube.com/watch?v=5u4G23_OohI</a:t>
            </a:r>
            <a:endParaRPr lang="en-US" dirty="0" smtClean="0"/>
          </a:p>
          <a:p>
            <a:pPr>
              <a:buNone/>
            </a:pPr>
            <a:r>
              <a:rPr lang="en-US" dirty="0" smtClean="0"/>
              <a:t>	</a:t>
            </a:r>
            <a:r>
              <a:rPr lang="en-US" dirty="0" smtClean="0">
                <a:hlinkClick r:id="rId3"/>
              </a:rPr>
              <a:t>https://www.youtube.com/watch?v=HZ4cvaztQEs</a:t>
            </a:r>
            <a:endParaRPr lang="en-US" dirty="0" smtClean="0"/>
          </a:p>
          <a:p>
            <a:pPr>
              <a:buNone/>
            </a:pPr>
            <a:r>
              <a:rPr lang="en-US" dirty="0" smtClean="0"/>
              <a:t>Some references which are used for small concepts : </a:t>
            </a:r>
          </a:p>
          <a:p>
            <a:pPr>
              <a:buNone/>
            </a:pPr>
            <a:r>
              <a:rPr lang="en-US" dirty="0" smtClean="0"/>
              <a:t>	</a:t>
            </a:r>
            <a:r>
              <a:rPr lang="en-US" dirty="0" smtClean="0">
                <a:hlinkClick r:id="rId4"/>
              </a:rPr>
              <a:t>http://vilkeliskis.com/blog/2013/09/08/machine_learning_part_2_locally_weighted_linear_regression.html</a:t>
            </a:r>
            <a:endParaRPr lang="en-US" dirty="0" smtClean="0"/>
          </a:p>
          <a:p>
            <a:pPr>
              <a:buNone/>
            </a:pPr>
            <a:r>
              <a:rPr lang="en-US" dirty="0" smtClean="0"/>
              <a:t>	</a:t>
            </a:r>
            <a:r>
              <a:rPr lang="en-US" dirty="0" smtClean="0">
                <a:hlinkClick r:id="rId5"/>
              </a:rPr>
              <a:t>http://scikit-learn.org/dev/auto_examples/model_selection/plot_underfitting_overfitting.html</a:t>
            </a:r>
            <a:endParaRPr lang="en-US" dirty="0" smtClean="0"/>
          </a:p>
          <a:p>
            <a:pPr>
              <a:buNone/>
            </a:pPr>
            <a:endParaRPr lang="en-US" dirty="0" smtClean="0"/>
          </a:p>
          <a:p>
            <a:pPr>
              <a:buNone/>
            </a:pPr>
            <a:endParaRPr lang="en-US" dirty="0"/>
          </a:p>
        </p:txBody>
      </p:sp>
    </p:spTree>
    <p:extLst>
      <p:ext uri="{BB962C8B-B14F-4D97-AF65-F5344CB8AC3E}">
        <p14:creationId xmlns:p14="http://schemas.microsoft.com/office/powerpoint/2010/main" val="33332345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idx="1"/>
          </p:nvPr>
        </p:nvSpPr>
        <p:spPr/>
        <p:txBody>
          <a:bodyPr/>
          <a:lstStyle/>
          <a:p>
            <a:r>
              <a:rPr lang="en-US" dirty="0" smtClean="0"/>
              <a:t>Algorithm : </a:t>
            </a:r>
          </a:p>
          <a:p>
            <a:pPr lvl="1">
              <a:buNone/>
            </a:pPr>
            <a:r>
              <a:rPr lang="en-US" dirty="0" smtClean="0"/>
              <a:t>Start : </a:t>
            </a:r>
          </a:p>
          <a:p>
            <a:pPr lvl="1">
              <a:buNone/>
            </a:pPr>
            <a:r>
              <a:rPr lang="en-US" dirty="0" smtClean="0"/>
              <a:t>		1. Assign value </a:t>
            </a:r>
            <a:r>
              <a:rPr lang="az-Cyrl-AZ" dirty="0" smtClean="0"/>
              <a:t>Ѳ</a:t>
            </a:r>
            <a:r>
              <a:rPr lang="en-US" dirty="0" smtClean="0"/>
              <a:t> = 0 (vector).</a:t>
            </a:r>
          </a:p>
          <a:p>
            <a:pPr lvl="1">
              <a:buNone/>
            </a:pPr>
            <a:r>
              <a:rPr lang="en-US" dirty="0" smtClean="0"/>
              <a:t>		2. Keep changing </a:t>
            </a:r>
            <a:r>
              <a:rPr lang="az-Cyrl-AZ" dirty="0" smtClean="0"/>
              <a:t>Ѳ</a:t>
            </a:r>
            <a:r>
              <a:rPr lang="en-US" dirty="0" smtClean="0"/>
              <a:t> to reduce J(</a:t>
            </a:r>
            <a:r>
              <a:rPr lang="az-Cyrl-AZ" dirty="0" smtClean="0"/>
              <a:t>Ѳ</a:t>
            </a:r>
            <a:r>
              <a:rPr lang="en-US" dirty="0" smtClean="0"/>
              <a:t>).</a:t>
            </a:r>
          </a:p>
          <a:p>
            <a:pPr lvl="1">
              <a:buNone/>
            </a:pPr>
            <a:r>
              <a:rPr lang="en-US" dirty="0" smtClean="0"/>
              <a:t>		3. Repeat till we get minimum J(</a:t>
            </a:r>
            <a:r>
              <a:rPr lang="az-Cyrl-AZ" dirty="0" smtClean="0"/>
              <a:t>Ѳ</a:t>
            </a:r>
            <a:r>
              <a:rPr lang="en-US" dirty="0" smtClean="0"/>
              <a:t>).</a:t>
            </a:r>
          </a:p>
          <a:p>
            <a:pPr lvl="1">
              <a:buNone/>
            </a:pPr>
            <a:r>
              <a:rPr lang="en-US" dirty="0" smtClean="0"/>
              <a:t>End.</a:t>
            </a:r>
          </a:p>
          <a:p>
            <a:pPr lvl="1">
              <a:buNone/>
            </a:pPr>
            <a:r>
              <a:rPr lang="en-US" dirty="0" smtClean="0"/>
              <a:t>We perform the update of </a:t>
            </a:r>
            <a:r>
              <a:rPr lang="az-Cyrl-AZ" dirty="0" smtClean="0"/>
              <a:t>Ѳ</a:t>
            </a:r>
            <a:r>
              <a:rPr lang="en-US" dirty="0" smtClean="0"/>
              <a:t> repeatedly by equation</a:t>
            </a:r>
          </a:p>
          <a:p>
            <a:pPr lvl="1">
              <a:buNone/>
            </a:pPr>
            <a:endParaRPr lang="en-US" dirty="0" smtClean="0"/>
          </a:p>
        </p:txBody>
      </p:sp>
      <p:pic>
        <p:nvPicPr>
          <p:cNvPr id="5" name="Picture 4" descr="1.JPG"/>
          <p:cNvPicPr>
            <a:picLocks noChangeAspect="1"/>
          </p:cNvPicPr>
          <p:nvPr/>
        </p:nvPicPr>
        <p:blipFill>
          <a:blip r:embed="rId3" cstate="print"/>
          <a:stretch>
            <a:fillRect/>
          </a:stretch>
        </p:blipFill>
        <p:spPr>
          <a:xfrm>
            <a:off x="4114800" y="5334001"/>
            <a:ext cx="3276600" cy="1000125"/>
          </a:xfrm>
          <a:prstGeom prst="rect">
            <a:avLst/>
          </a:prstGeom>
        </p:spPr>
      </p:pic>
    </p:spTree>
    <p:extLst>
      <p:ext uri="{BB962C8B-B14F-4D97-AF65-F5344CB8AC3E}">
        <p14:creationId xmlns:p14="http://schemas.microsoft.com/office/powerpoint/2010/main" val="143241213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 </a:t>
            </a:r>
            <a:endParaRPr lang="en-US" dirty="0"/>
          </a:p>
        </p:txBody>
      </p:sp>
      <p:sp>
        <p:nvSpPr>
          <p:cNvPr id="3" name="Content Placeholder 2"/>
          <p:cNvSpPr>
            <a:spLocks noGrp="1"/>
          </p:cNvSpPr>
          <p:nvPr>
            <p:ph idx="1"/>
          </p:nvPr>
        </p:nvSpPr>
        <p:spPr>
          <a:xfrm>
            <a:off x="838200" y="1825624"/>
            <a:ext cx="10515600" cy="4468495"/>
          </a:xfrm>
        </p:spPr>
        <p:txBody>
          <a:bodyPr>
            <a:normAutofit fontScale="55000" lnSpcReduction="20000"/>
          </a:bodyPr>
          <a:lstStyle/>
          <a:p>
            <a:r>
              <a:rPr lang="en-US" dirty="0" smtClean="0"/>
              <a:t>Dataset for the premier league</a:t>
            </a:r>
            <a:r>
              <a:rPr lang="en-US" dirty="0" smtClean="0">
                <a:hlinkClick r:id="rId2"/>
              </a:rPr>
              <a:t> </a:t>
            </a:r>
            <a:r>
              <a:rPr lang="en-US" dirty="0" smtClean="0"/>
              <a:t>: </a:t>
            </a:r>
            <a:r>
              <a:rPr lang="en-US" dirty="0" smtClean="0">
                <a:hlinkClick r:id="rId2"/>
              </a:rPr>
              <a:t> http://www.optasportspro.com/en/about/optapro-blog/posts/2012/mcfc-analytics-a response.aspx</a:t>
            </a:r>
            <a:r>
              <a:rPr lang="en-US" dirty="0" smtClean="0"/>
              <a:t> </a:t>
            </a:r>
            <a:br>
              <a:rPr lang="en-US" dirty="0" smtClean="0"/>
            </a:br>
            <a:endParaRPr lang="en-US" dirty="0" smtClean="0"/>
          </a:p>
          <a:p>
            <a:r>
              <a:rPr lang="en-US" dirty="0" smtClean="0"/>
              <a:t>Papers  for Betting System :</a:t>
            </a:r>
          </a:p>
          <a:p>
            <a:pPr>
              <a:buNone/>
            </a:pPr>
            <a:r>
              <a:rPr lang="en-US" dirty="0" smtClean="0"/>
              <a:t>                1. Machine Learning for Soccer Analytics by </a:t>
            </a:r>
            <a:r>
              <a:rPr lang="en-US" dirty="0" err="1" smtClean="0"/>
              <a:t>Gunjan</a:t>
            </a:r>
            <a:r>
              <a:rPr lang="en-US" dirty="0" smtClean="0"/>
              <a:t> Kumar </a:t>
            </a:r>
          </a:p>
          <a:p>
            <a:pPr>
              <a:buNone/>
            </a:pPr>
            <a:r>
              <a:rPr lang="en-US" dirty="0" smtClean="0"/>
              <a:t>                2: What Actually Wins Soccer Matches: Prediction of the 2011-2012 Premier League for Fun and  Profit by </a:t>
            </a:r>
            <a:r>
              <a:rPr lang="en-US" dirty="0" err="1" smtClean="0"/>
              <a:t>Jerey</a:t>
            </a:r>
            <a:r>
              <a:rPr lang="en-US" dirty="0" smtClean="0"/>
              <a:t> Alan Logan Snyder</a:t>
            </a:r>
          </a:p>
          <a:p>
            <a:r>
              <a:rPr lang="en-US" dirty="0" smtClean="0">
                <a:hlinkClick r:id="rId3"/>
              </a:rPr>
              <a:t> </a:t>
            </a:r>
            <a:r>
              <a:rPr lang="en-US" dirty="0" smtClean="0"/>
              <a:t>Learning R Statistical Analysis :</a:t>
            </a:r>
          </a:p>
          <a:p>
            <a:pPr>
              <a:buNone/>
            </a:pPr>
            <a:r>
              <a:rPr lang="en-US" dirty="0" smtClean="0"/>
              <a:t>                1.</a:t>
            </a:r>
            <a:r>
              <a:rPr lang="en-US" dirty="0" smtClean="0">
                <a:hlinkClick r:id="rId3"/>
              </a:rPr>
              <a:t>http://www.statmethods.net/advstats/index.html</a:t>
            </a:r>
            <a:r>
              <a:rPr lang="en-US" dirty="0" smtClean="0"/>
              <a:t> (Quick-R)</a:t>
            </a:r>
            <a:br>
              <a:rPr lang="en-US" dirty="0" smtClean="0"/>
            </a:br>
            <a:r>
              <a:rPr lang="en-US" dirty="0" smtClean="0"/>
              <a:t>          2.Practical Data Science with R by Nina </a:t>
            </a:r>
            <a:r>
              <a:rPr lang="en-US" dirty="0" err="1" smtClean="0"/>
              <a:t>Zumel</a:t>
            </a:r>
            <a:r>
              <a:rPr lang="en-US" dirty="0" smtClean="0"/>
              <a:t>  and John Mount</a:t>
            </a:r>
          </a:p>
          <a:p>
            <a:pPr>
              <a:buNone/>
            </a:pPr>
            <a:endParaRPr lang="en-US" dirty="0" smtClean="0"/>
          </a:p>
          <a:p>
            <a:r>
              <a:rPr lang="en-US" dirty="0" smtClean="0"/>
              <a:t>Papers for  LWL </a:t>
            </a:r>
            <a:r>
              <a:rPr lang="en-US" dirty="0" err="1" smtClean="0"/>
              <a:t>AppliCations</a:t>
            </a:r>
            <a:r>
              <a:rPr lang="en-US" dirty="0" smtClean="0"/>
              <a:t>:</a:t>
            </a:r>
          </a:p>
          <a:p>
            <a:pPr>
              <a:buNone/>
            </a:pPr>
            <a:r>
              <a:rPr lang="en-US" dirty="0" smtClean="0"/>
              <a:t>                1.Electric Load Forecasting Based on Locally Weighted Support Vector Regression by </a:t>
            </a:r>
            <a:r>
              <a:rPr lang="en-US" dirty="0" err="1" smtClean="0"/>
              <a:t>Ehab</a:t>
            </a:r>
            <a:r>
              <a:rPr lang="en-US" dirty="0" smtClean="0"/>
              <a:t> E. </a:t>
            </a:r>
            <a:r>
              <a:rPr lang="en-US" dirty="0" err="1" smtClean="0"/>
              <a:t>Elattar</a:t>
            </a:r>
            <a:endParaRPr lang="en-US" dirty="0" smtClean="0"/>
          </a:p>
          <a:p>
            <a:pPr>
              <a:buNone/>
            </a:pPr>
            <a:r>
              <a:rPr lang="en-US" dirty="0" smtClean="0"/>
              <a:t>                2. Autonomous helicopter flight via Reinforcement Learning by Andrew Y. Ng, H. Jin Kim, Michael I. Jordan, and Shankar   	</a:t>
            </a:r>
            <a:r>
              <a:rPr lang="en-US" dirty="0" err="1" smtClean="0"/>
              <a:t>Sastry</a:t>
            </a:r>
            <a:endParaRPr lang="en-US" dirty="0" smtClean="0"/>
          </a:p>
          <a:p>
            <a:pPr>
              <a:buNone/>
            </a:pPr>
            <a:r>
              <a:rPr lang="en-US" dirty="0" smtClean="0"/>
              <a:t>                3.Locally-weighted </a:t>
            </a:r>
            <a:r>
              <a:rPr lang="en-US" dirty="0" err="1" smtClean="0"/>
              <a:t>Homographies</a:t>
            </a:r>
            <a:r>
              <a:rPr lang="en-US" dirty="0" smtClean="0"/>
              <a:t> for Calibration of Imaging Systems by </a:t>
            </a:r>
            <a:r>
              <a:rPr lang="en-US" dirty="0" err="1" smtClean="0"/>
              <a:t>Pradeep</a:t>
            </a:r>
            <a:r>
              <a:rPr lang="en-US" dirty="0" smtClean="0"/>
              <a:t> </a:t>
            </a:r>
            <a:r>
              <a:rPr lang="en-US" dirty="0" err="1" smtClean="0"/>
              <a:t>Ranganathan</a:t>
            </a:r>
            <a:r>
              <a:rPr lang="en-US" dirty="0" smtClean="0"/>
              <a:t> and Edwin Olson</a:t>
            </a:r>
          </a:p>
          <a:p>
            <a:endParaRPr lang="en-US" dirty="0"/>
          </a:p>
        </p:txBody>
      </p:sp>
    </p:spTree>
    <p:extLst>
      <p:ext uri="{BB962C8B-B14F-4D97-AF65-F5344CB8AC3E}">
        <p14:creationId xmlns:p14="http://schemas.microsoft.com/office/powerpoint/2010/main" val="10344241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1974</TotalTime>
  <Words>5339</Words>
  <Application>Microsoft Office PowerPoint</Application>
  <PresentationFormat>Widescreen</PresentationFormat>
  <Paragraphs>523</Paragraphs>
  <Slides>90</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Cambria Math</vt:lpstr>
      <vt:lpstr>Office Theme</vt:lpstr>
      <vt:lpstr>Linear and Locally Weighted Regression</vt:lpstr>
      <vt:lpstr>Outline : </vt:lpstr>
      <vt:lpstr>Introduction</vt:lpstr>
      <vt:lpstr>Correlation and Regression analysis</vt:lpstr>
      <vt:lpstr>Simple and Multiple Regression analysis</vt:lpstr>
      <vt:lpstr>Regression Types</vt:lpstr>
      <vt:lpstr>Linear Regression</vt:lpstr>
      <vt:lpstr>Algorithms for Linear Regression</vt:lpstr>
      <vt:lpstr>Gradient Descent</vt:lpstr>
      <vt:lpstr>PowerPoint Presentation</vt:lpstr>
      <vt:lpstr>PowerPoint Presentation</vt:lpstr>
      <vt:lpstr>PowerPoint Presentation</vt:lpstr>
      <vt:lpstr>PowerPoint Presentation</vt:lpstr>
      <vt:lpstr>PowerPoint Presentation</vt:lpstr>
      <vt:lpstr>PowerPoint Presentation</vt:lpstr>
      <vt:lpstr>Stochastic Gradient Descent </vt:lpstr>
      <vt:lpstr>PowerPoint Presentation</vt:lpstr>
      <vt:lpstr>Matrix Derivatives </vt:lpstr>
      <vt:lpstr>PowerPoint Presentation</vt:lpstr>
      <vt:lpstr>PowerPoint Presentation</vt:lpstr>
      <vt:lpstr>Problems with Linear Regression</vt:lpstr>
      <vt:lpstr>Underfitting Vs Overfitting</vt:lpstr>
      <vt:lpstr>Locally Weighted Regression (LOESS/LOWESS)</vt:lpstr>
      <vt:lpstr>PowerPoint Presentation</vt:lpstr>
      <vt:lpstr>Example for LWR</vt:lpstr>
      <vt:lpstr>Logistic regression</vt:lpstr>
      <vt:lpstr>Binary Logistic regression</vt:lpstr>
      <vt:lpstr>Binary Logistic regression</vt:lpstr>
      <vt:lpstr>Simple Example</vt:lpstr>
      <vt:lpstr>Example</vt:lpstr>
      <vt:lpstr>Ridge Regression </vt:lpstr>
      <vt:lpstr>Ridge Regression </vt:lpstr>
      <vt:lpstr>Lasso of Regression </vt:lpstr>
      <vt:lpstr>      Applications     </vt:lpstr>
      <vt:lpstr>Relation between Smoking and Lung Cancer</vt:lpstr>
      <vt:lpstr>Applications of Linear Regression </vt:lpstr>
      <vt:lpstr>PowerPoint Presentation</vt:lpstr>
      <vt:lpstr>Application of LWL</vt:lpstr>
      <vt:lpstr> </vt:lpstr>
      <vt:lpstr>Case Study : Betting System</vt:lpstr>
      <vt:lpstr>Datasets Used in a PL Soccer Betting System</vt:lpstr>
      <vt:lpstr>Dataset used for our case study: Opta</vt:lpstr>
      <vt:lpstr>PowerPoint Presentation</vt:lpstr>
      <vt:lpstr>Systems Used</vt:lpstr>
      <vt:lpstr>Analysis with Weka :</vt:lpstr>
      <vt:lpstr>PowerPoint Presentation</vt:lpstr>
      <vt:lpstr>PowerPoint Presentation</vt:lpstr>
      <vt:lpstr>PowerPoint Presentation</vt:lpstr>
      <vt:lpstr>PowerPoint Presentation</vt:lpstr>
      <vt:lpstr>Trend Line Through Excel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Installing R and R-Studio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Script for 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vt:lpstr>
      <vt:lpstr>PowerPoint Presentation</vt:lpstr>
      <vt:lpstr>Conclusion:</vt:lpstr>
      <vt:lpstr>References : </vt:lpstr>
      <vt:lpstr>References :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ljenkins</dc:creator>
  <cp:lastModifiedBy>ljenkins</cp:lastModifiedBy>
  <cp:revision>148</cp:revision>
  <dcterms:created xsi:type="dcterms:W3CDTF">2015-02-18T23:46:03Z</dcterms:created>
  <dcterms:modified xsi:type="dcterms:W3CDTF">2015-02-25T23:16:36Z</dcterms:modified>
</cp:coreProperties>
</file>